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4"/>
  </p:notesMasterIdLst>
  <p:handoutMasterIdLst>
    <p:handoutMasterId r:id="rId105"/>
  </p:handoutMasterIdLst>
  <p:sldIdLst>
    <p:sldId id="489" r:id="rId2"/>
    <p:sldId id="609" r:id="rId3"/>
    <p:sldId id="567" r:id="rId4"/>
    <p:sldId id="465" r:id="rId5"/>
    <p:sldId id="568" r:id="rId6"/>
    <p:sldId id="569" r:id="rId7"/>
    <p:sldId id="650" r:id="rId8"/>
    <p:sldId id="570" r:id="rId9"/>
    <p:sldId id="571" r:id="rId10"/>
    <p:sldId id="572" r:id="rId11"/>
    <p:sldId id="651" r:id="rId12"/>
    <p:sldId id="654" r:id="rId13"/>
    <p:sldId id="655" r:id="rId14"/>
    <p:sldId id="652" r:id="rId15"/>
    <p:sldId id="656" r:id="rId16"/>
    <p:sldId id="653" r:id="rId17"/>
    <p:sldId id="573" r:id="rId18"/>
    <p:sldId id="575" r:id="rId19"/>
    <p:sldId id="685" r:id="rId20"/>
    <p:sldId id="576" r:id="rId21"/>
    <p:sldId id="577" r:id="rId22"/>
    <p:sldId id="686" r:id="rId23"/>
    <p:sldId id="687" r:id="rId24"/>
    <p:sldId id="688" r:id="rId25"/>
    <p:sldId id="689" r:id="rId26"/>
    <p:sldId id="579" r:id="rId27"/>
    <p:sldId id="488" r:id="rId28"/>
    <p:sldId id="601" r:id="rId29"/>
    <p:sldId id="602" r:id="rId30"/>
    <p:sldId id="657" r:id="rId31"/>
    <p:sldId id="658" r:id="rId32"/>
    <p:sldId id="581" r:id="rId33"/>
    <p:sldId id="582" r:id="rId34"/>
    <p:sldId id="583" r:id="rId35"/>
    <p:sldId id="580" r:id="rId36"/>
    <p:sldId id="604" r:id="rId37"/>
    <p:sldId id="603" r:id="rId38"/>
    <p:sldId id="605" r:id="rId39"/>
    <p:sldId id="659" r:id="rId40"/>
    <p:sldId id="661" r:id="rId41"/>
    <p:sldId id="690" r:id="rId42"/>
    <p:sldId id="691" r:id="rId43"/>
    <p:sldId id="692" r:id="rId44"/>
    <p:sldId id="693" r:id="rId45"/>
    <p:sldId id="694" r:id="rId46"/>
    <p:sldId id="695" r:id="rId47"/>
    <p:sldId id="696" r:id="rId48"/>
    <p:sldId id="697" r:id="rId49"/>
    <p:sldId id="698" r:id="rId50"/>
    <p:sldId id="699" r:id="rId51"/>
    <p:sldId id="700" r:id="rId52"/>
    <p:sldId id="701" r:id="rId53"/>
    <p:sldId id="702" r:id="rId54"/>
    <p:sldId id="703" r:id="rId55"/>
    <p:sldId id="704" r:id="rId56"/>
    <p:sldId id="705" r:id="rId57"/>
    <p:sldId id="706" r:id="rId58"/>
    <p:sldId id="707" r:id="rId59"/>
    <p:sldId id="588" r:id="rId60"/>
    <p:sldId id="709" r:id="rId61"/>
    <p:sldId id="731" r:id="rId62"/>
    <p:sldId id="589" r:id="rId63"/>
    <p:sldId id="779" r:id="rId64"/>
    <p:sldId id="710" r:id="rId65"/>
    <p:sldId id="780" r:id="rId66"/>
    <p:sldId id="594" r:id="rId67"/>
    <p:sldId id="595" r:id="rId68"/>
    <p:sldId id="781" r:id="rId69"/>
    <p:sldId id="782" r:id="rId70"/>
    <p:sldId id="783" r:id="rId71"/>
    <p:sldId id="784" r:id="rId72"/>
    <p:sldId id="785" r:id="rId73"/>
    <p:sldId id="786" r:id="rId74"/>
    <p:sldId id="787" r:id="rId75"/>
    <p:sldId id="788" r:id="rId76"/>
    <p:sldId id="789" r:id="rId77"/>
    <p:sldId id="735" r:id="rId78"/>
    <p:sldId id="736" r:id="rId79"/>
    <p:sldId id="737" r:id="rId80"/>
    <p:sldId id="738" r:id="rId81"/>
    <p:sldId id="739" r:id="rId82"/>
    <p:sldId id="740" r:id="rId83"/>
    <p:sldId id="741" r:id="rId84"/>
    <p:sldId id="742" r:id="rId85"/>
    <p:sldId id="743" r:id="rId86"/>
    <p:sldId id="744" r:id="rId87"/>
    <p:sldId id="745" r:id="rId88"/>
    <p:sldId id="746" r:id="rId89"/>
    <p:sldId id="747" r:id="rId90"/>
    <p:sldId id="748" r:id="rId91"/>
    <p:sldId id="751" r:id="rId92"/>
    <p:sldId id="752" r:id="rId93"/>
    <p:sldId id="769" r:id="rId94"/>
    <p:sldId id="770" r:id="rId95"/>
    <p:sldId id="771" r:id="rId96"/>
    <p:sldId id="753" r:id="rId97"/>
    <p:sldId id="755" r:id="rId98"/>
    <p:sldId id="756" r:id="rId99"/>
    <p:sldId id="757" r:id="rId100"/>
    <p:sldId id="776" r:id="rId101"/>
    <p:sldId id="759" r:id="rId102"/>
    <p:sldId id="760" r:id="rId103"/>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04">
          <p15:clr>
            <a:srgbClr val="A4A3A4"/>
          </p15:clr>
        </p15:guide>
        <p15:guide id="2" pos="286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AB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690" autoAdjust="0"/>
    <p:restoredTop sz="95370" autoAdjust="0"/>
  </p:normalViewPr>
  <p:slideViewPr>
    <p:cSldViewPr>
      <p:cViewPr varScale="1">
        <p:scale>
          <a:sx n="140" d="100"/>
          <a:sy n="140" d="100"/>
        </p:scale>
        <p:origin x="208" y="344"/>
      </p:cViewPr>
      <p:guideLst>
        <p:guide orient="horz" pos="1604"/>
        <p:guide pos="286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9" d="100"/>
        <a:sy n="89" d="100"/>
      </p:scale>
      <p:origin x="0" y="12672"/>
    </p:cViewPr>
  </p:sorterViewPr>
  <p:notesViewPr>
    <p:cSldViewPr>
      <p:cViewPr varScale="1">
        <p:scale>
          <a:sx n="57" d="100"/>
          <a:sy n="57" d="100"/>
        </p:scale>
        <p:origin x="2832" y="66"/>
      </p:cViewPr>
      <p:guideLst/>
    </p:cSldViewPr>
  </p:notesViewPr>
  <p:gridSpacing cx="72008" cy="72008"/>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notesMaster" Target="notesMasters/notesMaster1.xml"/><Relationship Id="rId105" Type="http://schemas.openxmlformats.org/officeDocument/2006/relationships/handoutMaster" Target="handoutMasters/handoutMaster1.xml"/><Relationship Id="rId106" Type="http://schemas.openxmlformats.org/officeDocument/2006/relationships/presProps" Target="presProps.xml"/><Relationship Id="rId107"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theme" Target="theme/theme1.xml"/><Relationship Id="rId10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CFC084-7573-F641-ACD7-B203CC884CF6}" type="datetimeFigureOut">
              <a:rPr kumimoji="1" lang="zh-CN" altLang="en-US" smtClean="0"/>
              <a:t>2017/7/23</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955AAD-B16F-A646-9070-44BDCBE522F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CD53510-93AC-4CFF-AA3F-5A06DAF66ADA}" type="datetimeFigureOut">
              <a:rPr lang="en-US" smtClean="0"/>
              <a:t>7/23/17</a:t>
            </a:fld>
            <a:endParaRPr lang="en-US"/>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41FFA0-699A-44D1-8003-6A191E8D3A66}"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1</a:t>
            </a:fld>
            <a:endParaRPr kumimoji="1"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59</a:t>
            </a:fld>
            <a:endParaRPr kumimoji="1"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66</a:t>
            </a:fld>
            <a:endParaRPr kumimoji="1"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77</a:t>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741FFA0-699A-44D1-8003-6A191E8D3A66}" type="slidenum">
              <a:rPr lang="en-US" smtClean="0"/>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3</a:t>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741FFA0-699A-44D1-8003-6A191E8D3A66}" type="slidenum">
              <a:rPr lang="en-US" smtClean="0"/>
              <a:t>6</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8</a:t>
            </a:fld>
            <a:endParaRPr kumimoji="1"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26</a:t>
            </a:fld>
            <a:endParaRPr kumimoji="1"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32</a:t>
            </a:fld>
            <a:endParaRPr kumimoji="1"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34</a:t>
            </a:fld>
            <a:endParaRPr kumimoji="1"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8049F24-76BB-9E47-9ED9-25879AB8CB33}" type="slidenum">
              <a:rPr kumimoji="1" lang="zh-CN" altLang="en-US" smtClean="0"/>
              <a:t>40</a:t>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extBox 3"/>
          <p:cNvSpPr txBox="1">
            <a:spLocks noChangeAspect="1"/>
          </p:cNvSpPr>
          <p:nvPr/>
        </p:nvSpPr>
        <p:spPr>
          <a:xfrm>
            <a:off x="8244698" y="4768682"/>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5" name="TextBox 4"/>
          <p:cNvSpPr txBox="1">
            <a:spLocks noChangeAspect="1"/>
          </p:cNvSpPr>
          <p:nvPr/>
        </p:nvSpPr>
        <p:spPr>
          <a:xfrm>
            <a:off x="8244698" y="4768682"/>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6" name="TextBox 5"/>
          <p:cNvSpPr txBox="1">
            <a:spLocks noChangeAspect="1"/>
          </p:cNvSpPr>
          <p:nvPr/>
        </p:nvSpPr>
        <p:spPr>
          <a:xfrm>
            <a:off x="8244698" y="4768682"/>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7" name="TextBox 6"/>
          <p:cNvSpPr txBox="1">
            <a:spLocks noChangeAspect="1"/>
          </p:cNvSpPr>
          <p:nvPr/>
        </p:nvSpPr>
        <p:spPr>
          <a:xfrm>
            <a:off x="8244698" y="4768682"/>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8" name="TextBox 7"/>
          <p:cNvSpPr txBox="1">
            <a:spLocks noChangeAspect="1"/>
          </p:cNvSpPr>
          <p:nvPr userDrawn="1"/>
        </p:nvSpPr>
        <p:spPr>
          <a:xfrm>
            <a:off x="8244700" y="4768683"/>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9" name="页脚占位符 8"/>
          <p:cNvSpPr>
            <a:spLocks noGrp="1"/>
          </p:cNvSpPr>
          <p:nvPr>
            <p:ph type="ftr" sz="quarter" idx="10"/>
          </p:nvPr>
        </p:nvSpPr>
        <p:spPr/>
        <p:txBody>
          <a:bodyPr/>
          <a:lstStyle/>
          <a:p>
            <a:pPr defTabSz="457200">
              <a:defRPr/>
            </a:pPr>
            <a:endParaRPr lang="en-US">
              <a:solidFill>
                <a:srgbClr val="404040">
                  <a:tint val="75000"/>
                </a:srgbClr>
              </a:solidFill>
            </a:endParaRPr>
          </a:p>
        </p:txBody>
      </p:sp>
      <p:sp>
        <p:nvSpPr>
          <p:cNvPr id="10" name="灯片编号占位符 9"/>
          <p:cNvSpPr>
            <a:spLocks noGrp="1"/>
          </p:cNvSpPr>
          <p:nvPr>
            <p:ph type="sldNum" sz="quarter" idx="11"/>
          </p:nvPr>
        </p:nvSpPr>
        <p:spPr/>
        <p:txBody>
          <a:bodyPr/>
          <a:lstStyle/>
          <a:p>
            <a:pPr defTabSz="457200"/>
            <a:fld id="{6A4DDC6E-F601-5B45-97AD-DFABB948CB49}" type="slidenum">
              <a:rPr lang="en-US" smtClean="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a:t>
            </a:r>
            <a:r>
              <a:rPr lang="fr-FR" b="0" dirty="0" smtClean="0"/>
              <a:t/>
            </a:r>
            <a:br>
              <a:rPr lang="fr-FR" b="0" dirty="0" smtClean="0"/>
            </a:br>
            <a:endParaRPr lang="en-US" dirty="0"/>
          </a:p>
        </p:txBody>
      </p:sp>
      <p:sp>
        <p:nvSpPr>
          <p:cNvPr id="4" name="TextBox 3"/>
          <p:cNvSpPr txBox="1">
            <a:spLocks noChangeAspect="1"/>
          </p:cNvSpPr>
          <p:nvPr/>
        </p:nvSpPr>
        <p:spPr>
          <a:xfrm>
            <a:off x="8244698" y="4768682"/>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5" name="TextBox 4"/>
          <p:cNvSpPr txBox="1">
            <a:spLocks noChangeAspect="1"/>
          </p:cNvSpPr>
          <p:nvPr/>
        </p:nvSpPr>
        <p:spPr>
          <a:xfrm>
            <a:off x="8244698" y="4768682"/>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6" name="TextBox 5"/>
          <p:cNvSpPr txBox="1">
            <a:spLocks noChangeAspect="1"/>
          </p:cNvSpPr>
          <p:nvPr/>
        </p:nvSpPr>
        <p:spPr>
          <a:xfrm>
            <a:off x="8244698" y="4768682"/>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7" name="TextBox 6"/>
          <p:cNvSpPr txBox="1">
            <a:spLocks noChangeAspect="1"/>
          </p:cNvSpPr>
          <p:nvPr/>
        </p:nvSpPr>
        <p:spPr>
          <a:xfrm>
            <a:off x="8244698" y="4768682"/>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8" name="TextBox 7"/>
          <p:cNvSpPr txBox="1">
            <a:spLocks noChangeAspect="1"/>
          </p:cNvSpPr>
          <p:nvPr userDrawn="1"/>
        </p:nvSpPr>
        <p:spPr>
          <a:xfrm>
            <a:off x="8244700" y="4768683"/>
            <a:ext cx="442107" cy="276999"/>
          </a:xfrm>
          <a:prstGeom prst="rect">
            <a:avLst/>
          </a:prstGeom>
          <a:noFill/>
        </p:spPr>
        <p:txBody>
          <a:bodyPr wrap="square" rtlCol="0" anchor="ctr">
            <a:spAutoFit/>
          </a:bodyPr>
          <a:lstStyle/>
          <a:p>
            <a:pPr algn="r" defTabSz="457200"/>
            <a:fld id="{881F234D-F948-7F4E-AE63-9B387DC6E229}" type="slidenum">
              <a:rPr lang="en-US" sz="1200" smtClean="0">
                <a:solidFill>
                  <a:srgbClr val="898989"/>
                </a:solidFill>
                <a:ea typeface="MS PGothic" panose="020B0600070205080204" charset="-128"/>
              </a:rPr>
              <a:t>‹#›</a:t>
            </a:fld>
            <a:endParaRPr lang="en-US" sz="1200" dirty="0">
              <a:solidFill>
                <a:srgbClr val="898989"/>
              </a:solidFill>
              <a:ea typeface="MS PGothic" panose="020B0600070205080204" charset="-128"/>
            </a:endParaRPr>
          </a:p>
        </p:txBody>
      </p:sp>
      <p:sp>
        <p:nvSpPr>
          <p:cNvPr id="9" name="Text Placeholder 3"/>
          <p:cNvSpPr>
            <a:spLocks noGrp="1"/>
          </p:cNvSpPr>
          <p:nvPr>
            <p:ph type="body" sz="quarter" idx="11"/>
          </p:nvPr>
        </p:nvSpPr>
        <p:spPr>
          <a:xfrm>
            <a:off x="623888" y="533399"/>
            <a:ext cx="7248525" cy="347663"/>
          </a:xfrm>
        </p:spPr>
        <p:txBody>
          <a:bodyPr/>
          <a:lstStyle>
            <a:lvl1pPr marL="0" indent="0">
              <a:buNone/>
              <a:defRPr/>
            </a:lvl1pPr>
          </a:lstStyle>
          <a:p>
            <a:pPr lvl="0"/>
            <a:r>
              <a:rPr lang="en-US" smtClean="0"/>
              <a:t>Click to 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单击此处编辑母版标题样式</a:t>
            </a:r>
            <a:endParaRPr kumimoji="1" lang="zh-CN" altLang="en-US" dirty="0"/>
          </a:p>
        </p:txBody>
      </p:sp>
      <p:sp>
        <p:nvSpPr>
          <p:cNvPr id="3" name="内容占位符 2"/>
          <p:cNvSpPr>
            <a:spLocks noGrp="1"/>
          </p:cNvSpPr>
          <p:nvPr>
            <p:ph idx="1"/>
          </p:nvPr>
        </p:nvSpPr>
        <p:spPr>
          <a:xfrm>
            <a:off x="623892" y="1051325"/>
            <a:ext cx="7836540" cy="3188493"/>
          </a:xfrm>
        </p:spPr>
        <p:txBody>
          <a:bodyPr/>
          <a:lstStyle>
            <a:lvl1pPr marL="182880" indent="-182880" algn="l" defTabSz="457200" rtl="0" eaLnBrk="1" fontAlgn="base" latinLnBrk="0" hangingPunct="1">
              <a:lnSpc>
                <a:spcPct val="150000"/>
              </a:lnSpc>
              <a:spcBef>
                <a:spcPts val="0"/>
              </a:spcBef>
              <a:spcAft>
                <a:spcPct val="0"/>
              </a:spcAft>
              <a:buClr>
                <a:schemeClr val="accent4"/>
              </a:buClr>
              <a:buSzPct val="125000"/>
              <a:buFont typeface="Arial" panose="020B0604020202020204" pitchFamily="34" charset="0"/>
              <a:buChar char="•"/>
              <a:defRPr lang="zh-CN" altLang="en-US" sz="2400" b="1" kern="1200" dirty="0" smtClean="0">
                <a:solidFill>
                  <a:srgbClr val="595B5A"/>
                </a:solidFill>
                <a:latin typeface="冬青黑体简体中文 W3" charset="-122"/>
                <a:ea typeface="冬青黑体简体中文 W3" charset="-122"/>
                <a:cs typeface="冬青黑体简体中文 W3" charset="-122"/>
              </a:defRPr>
            </a:lvl1pPr>
            <a:lvl2pPr>
              <a:defRPr lang="zh-CN" altLang="en-US" sz="2000" b="0" kern="1200" dirty="0" smtClean="0">
                <a:solidFill>
                  <a:srgbClr val="595B5A"/>
                </a:solidFill>
                <a:latin typeface="微软雅黑" panose="020B0503020204020204" charset="-122"/>
                <a:ea typeface="微软雅黑" panose="020B0503020204020204" charset="-122"/>
                <a:cs typeface="微软雅黑" panose="020B0503020204020204" charset="-122"/>
              </a:defRPr>
            </a:lvl2pPr>
            <a:lvl3pPr>
              <a:defRPr b="0">
                <a:latin typeface="微软雅黑" panose="020B0503020204020204" charset="-122"/>
                <a:ea typeface="微软雅黑" panose="020B0503020204020204" charset="-122"/>
                <a:cs typeface="微软雅黑" panose="020B0503020204020204" charset="-122"/>
              </a:defRPr>
            </a:lvl3pPr>
          </a:lstStyle>
          <a:p>
            <a:pPr lvl="0"/>
            <a:r>
              <a:rPr kumimoji="1" lang="zh-CN" altLang="en-US" dirty="0" smtClean="0"/>
              <a:t>单击此处编辑母版文本样式</a:t>
            </a:r>
          </a:p>
          <a:p>
            <a:pPr lvl="1"/>
            <a:r>
              <a:rPr kumimoji="1" lang="zh-CN" altLang="en-US" dirty="0" smtClean="0"/>
              <a:t>二级</a:t>
            </a:r>
          </a:p>
          <a:p>
            <a:pPr lvl="2"/>
            <a:r>
              <a:rPr kumimoji="1" lang="zh-CN" altLang="en-US" dirty="0" smtClean="0"/>
              <a:t>三级</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2851385-B520-5F4F-A23F-4B37E4D7ABC0}" type="datetime1">
              <a:rPr kumimoji="1" lang="zh-CN" altLang="en-US" smtClean="0"/>
              <a:t>2017/7/23</a:t>
            </a:fld>
            <a:endParaRPr kumimoji="1" lang="zh-CN" altLang="en-US" dirty="0"/>
          </a:p>
        </p:txBody>
      </p:sp>
      <p:sp>
        <p:nvSpPr>
          <p:cNvPr id="5" name="页脚占位符 4"/>
          <p:cNvSpPr>
            <a:spLocks noGrp="1"/>
          </p:cNvSpPr>
          <p:nvPr>
            <p:ph type="ftr" sz="quarter" idx="11"/>
          </p:nvPr>
        </p:nvSpPr>
        <p:spPr/>
        <p:txBody>
          <a:bodyPr/>
          <a:lstStyle/>
          <a:p>
            <a:endParaRPr kumimoji="1" lang="zh-CN" altLang="en-US" dirty="0"/>
          </a:p>
        </p:txBody>
      </p:sp>
      <p:sp>
        <p:nvSpPr>
          <p:cNvPr id="6" name="幻灯片编号占位符 5"/>
          <p:cNvSpPr>
            <a:spLocks noGrp="1"/>
          </p:cNvSpPr>
          <p:nvPr>
            <p:ph type="sldNum" sz="quarter" idx="12"/>
          </p:nvPr>
        </p:nvSpPr>
        <p:spPr/>
        <p:txBody>
          <a:bodyPr/>
          <a:lstStyle/>
          <a:p>
            <a:fld id="{66BA2CA0-7482-E041-A3A2-16017A68AF1E}" type="slidenum">
              <a:rPr kumimoji="1" lang="zh-CN" altLang="en-US" smtClean="0"/>
              <a:t>‹#›</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a:xfrm>
            <a:off x="628650" y="4767263"/>
            <a:ext cx="2057400" cy="273844"/>
          </a:xfrm>
          <a:prstGeom prst="rect">
            <a:avLst/>
          </a:prstGeom>
        </p:spPr>
        <p:txBody>
          <a:bodyPr/>
          <a:lstStyle/>
          <a:p>
            <a:fld id="{243E2ACB-9D22-5944-BD04-C01C0774A4A0}" type="datetimeFigureOut">
              <a:rPr kumimoji="1" lang="zh-CN" altLang="en-US" smtClean="0"/>
              <a:t>2017/7/23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B35AE49-06E8-964A-A4F6-CB94547905DC}" type="slidenum">
              <a:rPr kumimoji="1" lang="zh-CN" altLang="en-US" smtClean="0"/>
              <a:t>‹#›</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3892" y="240506"/>
            <a:ext cx="7248525"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0" rIns="91440" bIns="0" numCol="1" anchor="t" anchorCtr="0" compatLnSpc="1"/>
          <a:lstStyle/>
          <a:p>
            <a:pPr lvl="0"/>
            <a:r>
              <a:rPr lang="en-US" dirty="0" smtClean="0"/>
              <a:t>Click to edit Master title style</a:t>
            </a:r>
          </a:p>
        </p:txBody>
      </p:sp>
      <p:sp>
        <p:nvSpPr>
          <p:cNvPr id="1027" name="Text Placeholder 2"/>
          <p:cNvSpPr>
            <a:spLocks noGrp="1"/>
          </p:cNvSpPr>
          <p:nvPr>
            <p:ph type="body" idx="1"/>
          </p:nvPr>
        </p:nvSpPr>
        <p:spPr bwMode="auto">
          <a:xfrm>
            <a:off x="1271592" y="1051324"/>
            <a:ext cx="6600825" cy="318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dirty="0" smtClean="0"/>
              <a:t>Click to edit Master text styles</a:t>
            </a:r>
          </a:p>
          <a:p>
            <a:pPr lvl="1"/>
            <a:r>
              <a:rPr lang="en-US" dirty="0" smtClean="0"/>
              <a:t>Second level</a:t>
            </a:r>
          </a:p>
          <a:p>
            <a:pPr lvl="2"/>
            <a:r>
              <a:rPr lang="en-US" dirty="0" smtClean="0"/>
              <a:t>Third level</a:t>
            </a:r>
          </a:p>
          <a:p>
            <a:pPr lvl="0"/>
            <a:r>
              <a:rPr lang="en-US" dirty="0" smtClean="0"/>
              <a:t>Click to edit Master text styles</a:t>
            </a:r>
          </a:p>
          <a:p>
            <a:pPr lvl="1"/>
            <a:r>
              <a:rPr lang="en-US" dirty="0" smtClean="0"/>
              <a:t>Second level</a:t>
            </a:r>
          </a:p>
          <a:p>
            <a:pPr lvl="2"/>
            <a:r>
              <a:rPr lang="en-US" dirty="0" smtClean="0"/>
              <a:t>Third level</a:t>
            </a:r>
          </a:p>
          <a:p>
            <a:pPr lvl="0"/>
            <a:r>
              <a:rPr lang="en-US" dirty="0" smtClean="0"/>
              <a:t>Click to edit Master text styles</a:t>
            </a:r>
          </a:p>
          <a:p>
            <a:pPr lvl="1"/>
            <a:r>
              <a:rPr lang="en-US" dirty="0" smtClean="0"/>
              <a:t>Second level</a:t>
            </a:r>
          </a:p>
          <a:p>
            <a:pPr lvl="2"/>
            <a:r>
              <a:rPr lang="en-US" dirty="0" smtClean="0"/>
              <a:t>Third level</a:t>
            </a:r>
          </a:p>
          <a:p>
            <a:pPr lvl="2"/>
            <a:endParaRPr lang="en-US" dirty="0" smtClean="0"/>
          </a:p>
          <a:p>
            <a:pPr lvl="2"/>
            <a:endParaRPr lang="en-US" dirty="0" smtClean="0"/>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defTabSz="457200">
              <a:defRPr/>
            </a:pPr>
            <a:endParaRPr lang="en-US">
              <a:solidFill>
                <a:srgbClr val="404040">
                  <a:tint val="75000"/>
                </a:srgb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wrap="square" lIns="91440" tIns="45720" rIns="91440" bIns="45720" numCol="1" anchor="ctr" anchorCtr="0" compatLnSpc="1"/>
          <a:lstStyle>
            <a:lvl1pPr algn="r">
              <a:defRPr sz="1200">
                <a:solidFill>
                  <a:srgbClr val="898989"/>
                </a:solidFill>
              </a:defRPr>
            </a:lvl1pPr>
          </a:lstStyle>
          <a:p>
            <a:pPr defTabSz="457200"/>
            <a:fld id="{6A4DDC6E-F601-5B45-97AD-DFABB948CB49}"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457200" rtl="0" eaLnBrk="1" fontAlgn="base" hangingPunct="1">
        <a:lnSpc>
          <a:spcPct val="90000"/>
        </a:lnSpc>
        <a:spcBef>
          <a:spcPct val="0"/>
        </a:spcBef>
        <a:spcAft>
          <a:spcPct val="0"/>
        </a:spcAft>
        <a:defRPr sz="2800" b="1" kern="1200" baseline="0">
          <a:solidFill>
            <a:schemeClr val="accent1">
              <a:lumMod val="50000"/>
            </a:schemeClr>
          </a:solidFill>
          <a:latin typeface="微软雅黑" panose="020B0503020204020204" charset="-122"/>
          <a:ea typeface="微软雅黑" panose="020B0503020204020204" charset="-122"/>
          <a:cs typeface="微软雅黑" panose="020B0503020204020204" charset="-122"/>
        </a:defRPr>
      </a:lvl1pPr>
      <a:lvl2pPr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2pPr>
      <a:lvl3pPr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3pPr>
      <a:lvl4pPr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4pPr>
      <a:lvl5pPr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5pPr>
      <a:lvl6pPr marL="457200"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6pPr>
      <a:lvl7pPr marL="914400"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7pPr>
      <a:lvl8pPr marL="1371600"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8pPr>
      <a:lvl9pPr marL="1828800"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9pPr>
    </p:titleStyle>
    <p:bodyStyle>
      <a:lvl1pPr marL="182880" indent="-182880" algn="l" defTabSz="457200" rtl="0" eaLnBrk="1" fontAlgn="base" hangingPunct="1">
        <a:lnSpc>
          <a:spcPct val="150000"/>
        </a:lnSpc>
        <a:spcBef>
          <a:spcPts val="1000"/>
        </a:spcBef>
        <a:spcAft>
          <a:spcPct val="0"/>
        </a:spcAft>
        <a:buClr>
          <a:schemeClr val="accent4"/>
        </a:buClr>
        <a:buSzPct val="125000"/>
        <a:buFont typeface="Arial" panose="020B0604020202020204" pitchFamily="34" charset="0"/>
        <a:buChar char="•"/>
        <a:defRPr sz="1800" kern="1200">
          <a:solidFill>
            <a:srgbClr val="404040"/>
          </a:solidFill>
          <a:latin typeface="微软雅黑" panose="020B0503020204020204" charset="-122"/>
          <a:ea typeface="微软雅黑" panose="020B0503020204020204" charset="-122"/>
          <a:cs typeface="微软雅黑" panose="020B0503020204020204" charset="-122"/>
        </a:defRPr>
      </a:lvl1pPr>
      <a:lvl2pPr marL="365760" indent="-182880" algn="l" defTabSz="457200" rtl="0" eaLnBrk="1" fontAlgn="base" hangingPunct="1">
        <a:lnSpc>
          <a:spcPct val="150000"/>
        </a:lnSpc>
        <a:spcBef>
          <a:spcPts val="0"/>
        </a:spcBef>
        <a:spcAft>
          <a:spcPct val="0"/>
        </a:spcAft>
        <a:buClr>
          <a:schemeClr val="accent3"/>
        </a:buClr>
        <a:buSzPct val="90000"/>
        <a:buFont typeface="Wingdings" panose="05000000000000000000" pitchFamily="2" charset="2"/>
        <a:buChar char="§"/>
        <a:defRPr sz="1600" kern="1200">
          <a:solidFill>
            <a:srgbClr val="404040"/>
          </a:solidFill>
          <a:latin typeface="微软雅黑" panose="020B0503020204020204" charset="-122"/>
          <a:ea typeface="微软雅黑" panose="020B0503020204020204" charset="-122"/>
          <a:cs typeface="微软雅黑" panose="020B0503020204020204" charset="-122"/>
        </a:defRPr>
      </a:lvl2pPr>
      <a:lvl3pPr marL="548640" indent="-182880" algn="l" defTabSz="457200" rtl="0" eaLnBrk="1" fontAlgn="base" hangingPunct="1">
        <a:lnSpc>
          <a:spcPct val="150000"/>
        </a:lnSpc>
        <a:spcBef>
          <a:spcPts val="0"/>
        </a:spcBef>
        <a:spcAft>
          <a:spcPct val="0"/>
        </a:spcAft>
        <a:buClr>
          <a:schemeClr val="accent4"/>
        </a:buClr>
        <a:buSzPct val="100000"/>
        <a:buFont typeface="Lucida Grande"/>
        <a:buChar char="−"/>
        <a:defRPr sz="1400" kern="1200">
          <a:solidFill>
            <a:srgbClr val="404040"/>
          </a:solidFill>
          <a:latin typeface="微软雅黑" panose="020B0503020204020204" charset="-122"/>
          <a:ea typeface="微软雅黑" panose="020B0503020204020204" charset="-122"/>
          <a:cs typeface="微软雅黑" panose="020B0503020204020204" charset="-122"/>
        </a:defRPr>
      </a:lvl3pPr>
      <a:lvl4pPr marL="776605" indent="-228600" algn="l" defTabSz="457200" rtl="0" eaLnBrk="1" fontAlgn="base" hangingPunct="1">
        <a:lnSpc>
          <a:spcPct val="100000"/>
        </a:lnSpc>
        <a:spcBef>
          <a:spcPts val="0"/>
        </a:spcBef>
        <a:spcAft>
          <a:spcPct val="0"/>
        </a:spcAft>
        <a:buClr>
          <a:schemeClr val="accent3"/>
        </a:buClr>
        <a:buSzPct val="90000"/>
        <a:buFont typeface="Arial" panose="020B0604020202020204" pitchFamily="34" charset="0"/>
        <a:buChar char="•"/>
        <a:defRPr sz="1800" kern="1200">
          <a:solidFill>
            <a:srgbClr val="595B5A"/>
          </a:solidFill>
          <a:latin typeface="+mn-lt"/>
          <a:ea typeface="MS PGothic" panose="020B0600070205080204" charset="-128"/>
          <a:cs typeface="+mn-cs"/>
        </a:defRPr>
      </a:lvl4pPr>
      <a:lvl5pPr marL="958850" indent="-228600" algn="l" defTabSz="457200" rtl="0" eaLnBrk="1" fontAlgn="base" hangingPunct="1">
        <a:lnSpc>
          <a:spcPct val="100000"/>
        </a:lnSpc>
        <a:spcBef>
          <a:spcPts val="0"/>
        </a:spcBef>
        <a:spcAft>
          <a:spcPct val="0"/>
        </a:spcAft>
        <a:buClr>
          <a:schemeClr val="accent3"/>
        </a:buClr>
        <a:buSzPct val="90000"/>
        <a:buFont typeface="Arial" panose="020B0604020202020204" pitchFamily="34" charset="0"/>
        <a:buChar char="•"/>
        <a:defRPr sz="1800" kern="1200">
          <a:solidFill>
            <a:srgbClr val="595B5A"/>
          </a:solidFill>
          <a:latin typeface="+mn-lt"/>
          <a:ea typeface="MS PGothic" panose="020B0600070205080204" charset="-128"/>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vuefe.cn/guide/components.html#&#21160;&#24577;&#32452;&#20214;"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vuefe.cn/guide/custom-directive.html#&#38057;&#23376;&#20989;&#25968;&#21442;&#25968;"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vuefe.cn/api/#VNode&#25509;&#21475;"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tif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67.xml.rels><?xml version="1.0" encoding="UTF-8" standalone="yes"?>
<Relationships xmlns="http://schemas.openxmlformats.org/package/2006/relationships"><Relationship Id="rId3" Type="http://schemas.openxmlformats.org/officeDocument/2006/relationships/hyperlink" Target="https://github.com/vuejs/vue-devtools" TargetMode="External"/><Relationship Id="rId4" Type="http://schemas.openxmlformats.org/officeDocument/2006/relationships/image" Target="../media/image17.png"/><Relationship Id="rId1" Type="http://schemas.openxmlformats.org/officeDocument/2006/relationships/slideLayout" Target="../slideLayouts/slideLayout3.xml"/><Relationship Id="rId2" Type="http://schemas.openxmlformats.org/officeDocument/2006/relationships/hyperlink" Target="https://github.com/vuejs/vuex" TargetMode="Externa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39037" y="2237001"/>
            <a:ext cx="3647661" cy="466182"/>
          </a:xfrm>
        </p:spPr>
        <p:txBody>
          <a:bodyPr>
            <a:noAutofit/>
          </a:bodyPr>
          <a:lstStyle/>
          <a:p>
            <a:r>
              <a:rPr kumimoji="1" lang="en-US" altLang="zh-CN" sz="3300" dirty="0" err="1" smtClean="0"/>
              <a:t>Vue</a:t>
            </a:r>
            <a:r>
              <a:rPr kumimoji="1" lang="zh-CN" altLang="en-US" sz="3300" smtClean="0"/>
              <a:t>高级特性</a:t>
            </a:r>
            <a:endParaRPr kumimoji="1" lang="zh-CN" altLang="en-US" sz="3300" dirty="0"/>
          </a:p>
        </p:txBody>
      </p:sp>
      <p:sp>
        <p:nvSpPr>
          <p:cNvPr id="4" name="矩形 3"/>
          <p:cNvSpPr/>
          <p:nvPr/>
        </p:nvSpPr>
        <p:spPr>
          <a:xfrm>
            <a:off x="5092065" y="1928812"/>
            <a:ext cx="4051936" cy="1277303"/>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kumimoji="1" lang="zh-CN" altLang="en-US" sz="1350"/>
          </a:p>
        </p:txBody>
      </p:sp>
      <p:sp>
        <p:nvSpPr>
          <p:cNvPr id="8" name="矩形 7"/>
          <p:cNvSpPr/>
          <p:nvPr/>
        </p:nvSpPr>
        <p:spPr>
          <a:xfrm>
            <a:off x="0" y="1928812"/>
            <a:ext cx="389366" cy="1277303"/>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kumimoji="1" lang="zh-CN" altLang="en-US" sz="1350"/>
          </a:p>
        </p:txBody>
      </p:sp>
      <p:grpSp>
        <p:nvGrpSpPr>
          <p:cNvPr id="20" name="组 19"/>
          <p:cNvGrpSpPr/>
          <p:nvPr/>
        </p:nvGrpSpPr>
        <p:grpSpPr>
          <a:xfrm>
            <a:off x="1018763" y="1938751"/>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29470"/>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pic>
        <p:nvPicPr>
          <p:cNvPr id="13" name="Picture 6" descr="Picture 1"/>
          <p:cNvPicPr>
            <a:picLocks noChangeAspect="1" noChangeArrowheads="1"/>
          </p:cNvPicPr>
          <p:nvPr/>
        </p:nvPicPr>
        <p:blipFill>
          <a:blip r:embed="rId3" cstate="email"/>
          <a:srcRect/>
          <a:stretch>
            <a:fillRect/>
          </a:stretch>
        </p:blipFill>
        <p:spPr bwMode="auto">
          <a:xfrm>
            <a:off x="0" y="5294"/>
            <a:ext cx="9144000" cy="5138206"/>
          </a:xfrm>
          <a:prstGeom prst="rect">
            <a:avLst/>
          </a:prstGeom>
          <a:noFill/>
          <a:ln>
            <a:noFill/>
          </a:ln>
        </p:spPr>
      </p:pic>
      <p:sp>
        <p:nvSpPr>
          <p:cNvPr id="16" name="标题 1"/>
          <p:cNvSpPr txBox="1"/>
          <p:nvPr/>
        </p:nvSpPr>
        <p:spPr bwMode="auto">
          <a:xfrm>
            <a:off x="1783277" y="1084073"/>
            <a:ext cx="4301560" cy="466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0" rIns="91440" bIns="0" numCol="1" anchor="b" anchorCtr="0" compatLnSpc="1">
            <a:noAutofit/>
          </a:bodyPr>
          <a:lstStyle>
            <a:lvl1pPr algn="ctr" defTabSz="457200" rtl="0" eaLnBrk="1" fontAlgn="base" hangingPunct="1">
              <a:lnSpc>
                <a:spcPct val="90000"/>
              </a:lnSpc>
              <a:spcBef>
                <a:spcPct val="0"/>
              </a:spcBef>
              <a:spcAft>
                <a:spcPct val="0"/>
              </a:spcAft>
              <a:defRPr sz="4500" b="1" kern="1200" baseline="0">
                <a:solidFill>
                  <a:schemeClr val="accent1">
                    <a:lumMod val="50000"/>
                  </a:schemeClr>
                </a:solidFill>
                <a:latin typeface="微软雅黑" panose="020B0503020204020204" charset="-122"/>
                <a:ea typeface="微软雅黑" panose="020B0503020204020204" charset="-122"/>
                <a:cs typeface="微软雅黑" panose="020B0503020204020204" charset="-122"/>
              </a:defRPr>
            </a:lvl1pPr>
            <a:lvl2pPr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2pPr>
            <a:lvl3pPr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3pPr>
            <a:lvl4pPr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4pPr>
            <a:lvl5pPr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5pPr>
            <a:lvl6pPr marL="457200"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6pPr>
            <a:lvl7pPr marL="914400"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7pPr>
            <a:lvl8pPr marL="1371600"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8pPr>
            <a:lvl9pPr marL="1828800" algn="l" defTabSz="457200" rtl="0" eaLnBrk="1" fontAlgn="base" hangingPunct="1">
              <a:lnSpc>
                <a:spcPct val="90000"/>
              </a:lnSpc>
              <a:spcBef>
                <a:spcPct val="0"/>
              </a:spcBef>
              <a:spcAft>
                <a:spcPct val="0"/>
              </a:spcAft>
              <a:defRPr sz="2900">
                <a:solidFill>
                  <a:srgbClr val="F52C1E"/>
                </a:solidFill>
                <a:latin typeface="Arial" panose="020B0604020202020204" pitchFamily="34" charset="0"/>
                <a:ea typeface="MS PGothic" panose="020B0600070205080204" charset="-128"/>
                <a:cs typeface="MS PGothic" panose="020B0600070205080204" charset="-128"/>
              </a:defRPr>
            </a:lvl9pPr>
          </a:lstStyle>
          <a:p>
            <a:r>
              <a:rPr kumimoji="1" lang="en-US" altLang="zh-CN" sz="3600" dirty="0" err="1" smtClean="0"/>
              <a:t>Vue</a:t>
            </a:r>
            <a:r>
              <a:rPr kumimoji="1" lang="zh-CN" altLang="en-US" sz="3600" dirty="0" smtClean="0"/>
              <a:t>高级特性</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2.2</a:t>
            </a:r>
            <a:r>
              <a:rPr lang="zh-CN" altLang="en-US" dirty="0" smtClean="0"/>
              <a:t> 单元素</a:t>
            </a:r>
            <a:r>
              <a:rPr lang="en-US" altLang="zh-CN" dirty="0" smtClean="0"/>
              <a:t>/</a:t>
            </a:r>
            <a:r>
              <a:rPr lang="zh-CN" altLang="en-US" dirty="0" smtClean="0"/>
              <a:t>组件的过渡</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10</a:t>
            </a:fld>
            <a:endParaRPr kumimoji="1" lang="zh-CN" altLang="en-US"/>
          </a:p>
        </p:txBody>
      </p:sp>
      <p:sp>
        <p:nvSpPr>
          <p:cNvPr id="8" name="内容占位符 2"/>
          <p:cNvSpPr>
            <a:spLocks noGrp="1" noChangeArrowheads="1"/>
          </p:cNvSpPr>
          <p:nvPr>
            <p:ph idx="4294967295"/>
          </p:nvPr>
        </p:nvSpPr>
        <p:spPr>
          <a:xfrm>
            <a:off x="539552" y="709836"/>
            <a:ext cx="8229600" cy="4525963"/>
          </a:xfrm>
        </p:spPr>
        <p:txBody>
          <a:bodyPr/>
          <a:lstStyle/>
          <a:p>
            <a:r>
              <a:rPr dirty="0" smtClean="0"/>
              <a:t>Vue 提供了 transition 的封装组件，在下列情形中，可以给任何元素和组件添加 entering/leaving 过渡</a:t>
            </a:r>
          </a:p>
          <a:p>
            <a:r>
              <a:rPr dirty="0" smtClean="0"/>
              <a:t>条件渲染 （使用 v-if）</a:t>
            </a:r>
          </a:p>
          <a:p>
            <a:r>
              <a:rPr dirty="0" smtClean="0"/>
              <a:t>条件展示 （使用 v-show）</a:t>
            </a:r>
          </a:p>
          <a:p>
            <a:r>
              <a:rPr dirty="0" smtClean="0"/>
              <a:t>动态组件</a:t>
            </a:r>
          </a:p>
          <a:p>
            <a:r>
              <a:rPr dirty="0" smtClean="0"/>
              <a:t>组件根节点</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7.4 </a:t>
            </a:r>
            <a:r>
              <a:rPr kumimoji="1" lang="en-US" altLang="zh-CN" dirty="0" smtClean="0"/>
              <a:t>Vuex</a:t>
            </a:r>
            <a:r>
              <a:rPr kumimoji="1" lang="zh-CN" altLang="en-US" dirty="0" smtClean="0"/>
              <a:t>数据通信</a:t>
            </a:r>
            <a:r>
              <a:rPr kumimoji="1" lang="en-US" altLang="zh-CN" dirty="0" smtClean="0"/>
              <a:t>-index</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100</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sz="1600"/>
              <a:t>仔细思考一下，我们需要两个全局数据，一个为所有计划的总时间，一个是计划列表的数组。src/store/index.js 没啥太多可介绍的，其实就是传入我们的state,mutations,actions来初始化我们的Store。</a:t>
            </a:r>
          </a:p>
        </p:txBody>
      </p:sp>
      <p:graphicFrame>
        <p:nvGraphicFramePr>
          <p:cNvPr id="5" name="表格 4"/>
          <p:cNvGraphicFramePr/>
          <p:nvPr/>
        </p:nvGraphicFramePr>
        <p:xfrm>
          <a:off x="954405" y="1979295"/>
          <a:ext cx="6418580" cy="2707005"/>
        </p:xfrm>
        <a:graphic>
          <a:graphicData uri="http://schemas.openxmlformats.org/drawingml/2006/table">
            <a:tbl>
              <a:tblPr firstRow="1" bandRow="1">
                <a:tableStyleId>{5C22544A-7EE6-4342-B048-85BDC9FD1C3A}</a:tableStyleId>
              </a:tblPr>
              <a:tblGrid>
                <a:gridCol w="6418580"/>
              </a:tblGrid>
              <a:tr h="2707005">
                <a:tc>
                  <a:txBody>
                    <a:bodyPr/>
                    <a:lstStyle/>
                    <a:p>
                      <a:pPr>
                        <a:buNone/>
                      </a:pPr>
                      <a:r>
                        <a:rPr lang="zh-CN" altLang="en-US" sz="700" b="0">
                          <a:solidFill>
                            <a:schemeClr val="tx1"/>
                          </a:solidFill>
                        </a:rPr>
                        <a:t>// src/store/index.js 完整代码</a:t>
                      </a:r>
                    </a:p>
                    <a:p>
                      <a:pPr>
                        <a:buNone/>
                      </a:pPr>
                      <a:endParaRPr lang="zh-CN" altLang="en-US" sz="700" b="0">
                        <a:solidFill>
                          <a:schemeClr val="tx1"/>
                        </a:solidFill>
                      </a:endParaRPr>
                    </a:p>
                    <a:p>
                      <a:pPr>
                        <a:buNone/>
                      </a:pPr>
                      <a:r>
                        <a:rPr lang="zh-CN" altLang="en-US" sz="700" b="0">
                          <a:solidFill>
                            <a:schemeClr val="tx1"/>
                          </a:solidFill>
                        </a:rPr>
                        <a:t>import Vue from 'vue'</a:t>
                      </a:r>
                    </a:p>
                    <a:p>
                      <a:pPr>
                        <a:buNone/>
                      </a:pPr>
                      <a:r>
                        <a:rPr lang="zh-CN" altLang="en-US" sz="700" b="0">
                          <a:solidFill>
                            <a:schemeClr val="tx1"/>
                          </a:solidFill>
                        </a:rPr>
                        <a:t>import Vuex from 'vuex'</a:t>
                      </a:r>
                    </a:p>
                    <a:p>
                      <a:pPr>
                        <a:buNone/>
                      </a:pPr>
                      <a:r>
                        <a:rPr lang="zh-CN" altLang="en-US" sz="700" b="0">
                          <a:solidFill>
                            <a:schemeClr val="tx1"/>
                          </a:solidFill>
                        </a:rPr>
                        <a:t>import mutations from './mutations'</a:t>
                      </a:r>
                    </a:p>
                    <a:p>
                      <a:pPr>
                        <a:buNone/>
                      </a:pPr>
                      <a:r>
                        <a:rPr lang="zh-CN" altLang="en-US" sz="700" b="0">
                          <a:solidFill>
                            <a:schemeClr val="tx1"/>
                          </a:solidFill>
                        </a:rPr>
                        <a:t>import actions from './actions'</a:t>
                      </a:r>
                    </a:p>
                    <a:p>
                      <a:pPr>
                        <a:buNone/>
                      </a:pPr>
                      <a:endParaRPr lang="zh-CN" altLang="en-US" sz="700" b="0">
                        <a:solidFill>
                          <a:schemeClr val="tx1"/>
                        </a:solidFill>
                      </a:endParaRPr>
                    </a:p>
                    <a:p>
                      <a:pPr>
                        <a:buNone/>
                      </a:pPr>
                      <a:r>
                        <a:rPr lang="zh-CN" altLang="en-US" sz="700" b="0">
                          <a:solidFill>
                            <a:schemeClr val="tx1"/>
                          </a:solidFill>
                        </a:rPr>
                        <a:t>Vue.use(Vuex);</a:t>
                      </a:r>
                    </a:p>
                    <a:p>
                      <a:pPr>
                        <a:buNone/>
                      </a:pPr>
                      <a:endParaRPr lang="zh-CN" altLang="en-US" sz="700" b="0">
                        <a:solidFill>
                          <a:schemeClr val="tx1"/>
                        </a:solidFill>
                      </a:endParaRPr>
                    </a:p>
                    <a:p>
                      <a:pPr>
                        <a:buNone/>
                      </a:pPr>
                      <a:r>
                        <a:rPr lang="zh-CN" altLang="en-US" sz="700" b="0">
                          <a:solidFill>
                            <a:schemeClr val="tx1"/>
                          </a:solidFill>
                        </a:rPr>
                        <a:t>const state = {</a:t>
                      </a:r>
                    </a:p>
                    <a:p>
                      <a:pPr>
                        <a:buNone/>
                      </a:pPr>
                      <a:r>
                        <a:rPr lang="zh-CN" altLang="en-US" sz="700" b="0">
                          <a:solidFill>
                            <a:schemeClr val="tx1"/>
                          </a:solidFill>
                        </a:rPr>
                        <a:t>  totalTime: 0,</a:t>
                      </a:r>
                    </a:p>
                    <a:p>
                      <a:pPr>
                        <a:buNone/>
                      </a:pPr>
                      <a:r>
                        <a:rPr lang="zh-CN" altLang="en-US" sz="700" b="0">
                          <a:solidFill>
                            <a:schemeClr val="tx1"/>
                          </a:solidFill>
                        </a:rPr>
                        <a:t>  list: []</a:t>
                      </a:r>
                    </a:p>
                    <a:p>
                      <a:pPr>
                        <a:buNone/>
                      </a:pPr>
                      <a:r>
                        <a:rPr lang="zh-CN" altLang="en-US" sz="700" b="0">
                          <a:solidFill>
                            <a:schemeClr val="tx1"/>
                          </a:solidFill>
                        </a:rPr>
                        <a:t>};</a:t>
                      </a:r>
                    </a:p>
                    <a:p>
                      <a:pPr>
                        <a:buNone/>
                      </a:pPr>
                      <a:endParaRPr lang="zh-CN" altLang="en-US" sz="700" b="0">
                        <a:solidFill>
                          <a:schemeClr val="tx1"/>
                        </a:solidFill>
                      </a:endParaRPr>
                    </a:p>
                    <a:p>
                      <a:pPr>
                        <a:buNone/>
                      </a:pPr>
                      <a:r>
                        <a:rPr lang="zh-CN" altLang="en-US" sz="700" b="0">
                          <a:solidFill>
                            <a:schemeClr val="tx1"/>
                          </a:solidFill>
                        </a:rPr>
                        <a:t>export default new Vuex.Store({</a:t>
                      </a:r>
                    </a:p>
                    <a:p>
                      <a:pPr>
                        <a:buNone/>
                      </a:pPr>
                      <a:r>
                        <a:rPr lang="zh-CN" altLang="en-US" sz="700" b="0">
                          <a:solidFill>
                            <a:schemeClr val="tx1"/>
                          </a:solidFill>
                        </a:rPr>
                        <a:t>  state,</a:t>
                      </a:r>
                    </a:p>
                    <a:p>
                      <a:pPr>
                        <a:buNone/>
                      </a:pPr>
                      <a:r>
                        <a:rPr lang="zh-CN" altLang="en-US" sz="700" b="0">
                          <a:solidFill>
                            <a:schemeClr val="tx1"/>
                          </a:solidFill>
                        </a:rPr>
                        <a:t>  mutations,</a:t>
                      </a:r>
                    </a:p>
                    <a:p>
                      <a:pPr>
                        <a:buNone/>
                      </a:pPr>
                      <a:r>
                        <a:rPr lang="zh-CN" altLang="en-US" sz="700" b="0">
                          <a:solidFill>
                            <a:schemeClr val="tx1"/>
                          </a:solidFill>
                        </a:rPr>
                        <a:t>  actions</a:t>
                      </a:r>
                    </a:p>
                    <a:p>
                      <a:pPr>
                        <a:buNone/>
                      </a:pPr>
                      <a:r>
                        <a:rPr lang="zh-CN" altLang="en-US" sz="700" b="0">
                          <a:solidFill>
                            <a:schemeClr val="tx1"/>
                          </a:solidFill>
                        </a:rPr>
                        <a: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8 </a:t>
            </a:r>
            <a:r>
              <a:rPr kumimoji="1" lang="zh-CN" altLang="en-US" dirty="0" smtClean="0"/>
              <a:t>整合</a:t>
            </a:r>
            <a:r>
              <a:rPr kumimoji="1" lang="en-US" altLang="zh-CN" dirty="0" smtClean="0"/>
              <a:t>store</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101</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sz="1600"/>
              <a:t>这个</a:t>
            </a:r>
            <a:r>
              <a:rPr lang="en-US" altLang="zh-CN" sz="1600"/>
              <a:t>stroe</a:t>
            </a:r>
            <a:r>
              <a:rPr lang="zh-CN" altLang="en-US" sz="1600"/>
              <a:t>完成后，为了能在</a:t>
            </a:r>
            <a:r>
              <a:rPr lang="en-US" altLang="zh-CN" sz="1600"/>
              <a:t>app</a:t>
            </a:r>
            <a:r>
              <a:rPr lang="zh-CN" altLang="en-US" sz="1600"/>
              <a:t>中调用它，需要在</a:t>
            </a:r>
            <a:r>
              <a:rPr lang="en-US" altLang="zh-CN" sz="1600"/>
              <a:t>main.js</a:t>
            </a:r>
            <a:r>
              <a:rPr lang="zh-CN" altLang="en-US" sz="1600"/>
              <a:t>中传入</a:t>
            </a:r>
          </a:p>
        </p:txBody>
      </p:sp>
      <p:graphicFrame>
        <p:nvGraphicFramePr>
          <p:cNvPr id="5" name="表格 4"/>
          <p:cNvGraphicFramePr/>
          <p:nvPr/>
        </p:nvGraphicFramePr>
        <p:xfrm>
          <a:off x="775970" y="1218565"/>
          <a:ext cx="6168390" cy="1402715"/>
        </p:xfrm>
        <a:graphic>
          <a:graphicData uri="http://schemas.openxmlformats.org/drawingml/2006/table">
            <a:tbl>
              <a:tblPr firstRow="1" bandRow="1">
                <a:tableStyleId>{5C22544A-7EE6-4342-B048-85BDC9FD1C3A}</a:tableStyleId>
              </a:tblPr>
              <a:tblGrid>
                <a:gridCol w="6168390"/>
              </a:tblGrid>
              <a:tr h="1402715">
                <a:tc>
                  <a:txBody>
                    <a:bodyPr/>
                    <a:lstStyle/>
                    <a:p>
                      <a:pPr>
                        <a:buNone/>
                      </a:pPr>
                      <a:r>
                        <a:rPr lang="zh-CN" altLang="en-US" sz="700" b="0">
                          <a:solidFill>
                            <a:schemeClr val="tx1"/>
                          </a:solidFill>
                        </a:rPr>
                        <a:t>// src/store/main.js</a:t>
                      </a:r>
                    </a:p>
                    <a:p>
                      <a:pPr>
                        <a:buNone/>
                      </a:pPr>
                      <a:endParaRPr lang="zh-CN" altLang="en-US" sz="700" b="0">
                        <a:solidFill>
                          <a:schemeClr val="tx1"/>
                        </a:solidFill>
                      </a:endParaRPr>
                    </a:p>
                    <a:p>
                      <a:pPr>
                        <a:buNone/>
                      </a:pPr>
                      <a:r>
                        <a:rPr lang="zh-CN" altLang="en-US" sz="700" b="0">
                          <a:solidFill>
                            <a:schemeClr val="tx1"/>
                          </a:solidFill>
                        </a:rPr>
                        <a:t>import store from './store'</a:t>
                      </a:r>
                    </a:p>
                    <a:p>
                      <a:pPr>
                        <a:buNone/>
                      </a:pPr>
                      <a:r>
                        <a:rPr lang="zh-CN" altLang="en-US" sz="700" b="0">
                          <a:solidFill>
                            <a:srgbClr val="FF0000"/>
                          </a:solidFill>
                        </a:rPr>
                        <a:t>// ...</a:t>
                      </a:r>
                    </a:p>
                    <a:p>
                      <a:pPr>
                        <a:buNone/>
                      </a:pPr>
                      <a:endParaRPr lang="zh-CN" altLang="en-US" sz="700" b="0">
                        <a:solidFill>
                          <a:schemeClr val="tx1"/>
                        </a:solidFill>
                      </a:endParaRPr>
                    </a:p>
                    <a:p>
                      <a:pPr>
                        <a:buNone/>
                      </a:pPr>
                      <a:r>
                        <a:rPr lang="zh-CN" altLang="en-US" sz="700" b="0">
                          <a:solidFill>
                            <a:schemeClr val="tx1"/>
                          </a:solidFill>
                        </a:rPr>
                        <a:t>var app = new Vue({</a:t>
                      </a:r>
                    </a:p>
                    <a:p>
                      <a:pPr>
                        <a:buNone/>
                      </a:pPr>
                      <a:r>
                        <a:rPr lang="zh-CN" altLang="en-US" sz="700" b="0">
                          <a:solidFill>
                            <a:schemeClr val="tx1"/>
                          </a:solidFill>
                        </a:rPr>
                        <a:t>  el: '#app',</a:t>
                      </a:r>
                    </a:p>
                    <a:p>
                      <a:pPr>
                        <a:buNone/>
                      </a:pPr>
                      <a:r>
                        <a:rPr lang="zh-CN" altLang="en-US" sz="700" b="0">
                          <a:solidFill>
                            <a:schemeClr val="tx1"/>
                          </a:solidFill>
                        </a:rPr>
                        <a:t>  router,</a:t>
                      </a:r>
                    </a:p>
                    <a:p>
                      <a:pPr>
                        <a:buNone/>
                      </a:pPr>
                      <a:r>
                        <a:rPr lang="zh-CN" altLang="en-US" sz="700" b="0">
                          <a:solidFill>
                            <a:schemeClr val="tx1"/>
                          </a:solidFill>
                        </a:rPr>
                        <a:t>  store,</a:t>
                      </a:r>
                    </a:p>
                    <a:p>
                      <a:pPr>
                        <a:buNone/>
                      </a:pPr>
                      <a:r>
                        <a:rPr lang="zh-CN" altLang="en-US" sz="700" b="0">
                          <a:solidFill>
                            <a:schemeClr val="tx1"/>
                          </a:solidFill>
                        </a:rPr>
                        <a:t>  ...App,</a:t>
                      </a:r>
                    </a:p>
                    <a:p>
                      <a:pPr>
                        <a:buNone/>
                      </a:pPr>
                      <a:r>
                        <a:rPr lang="zh-CN" altLang="en-US" sz="700" b="0">
                          <a:solidFill>
                            <a:schemeClr val="tx1"/>
                          </a:solidFill>
                        </a:rPr>
                        <a: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9 开始体验下你自己的任务计划板吧！</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102</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sz="1600"/>
              <a:t>写到这里，我们的程序就已经完成了</a:t>
            </a:r>
          </a:p>
          <a:p>
            <a:r>
              <a:rPr lang="zh-CN" sz="1600"/>
              <a:t>由总体</a:t>
            </a:r>
            <a:r>
              <a:rPr lang="en-US" altLang="zh-CN" sz="1600"/>
              <a:t>App.vue</a:t>
            </a:r>
            <a:r>
              <a:rPr lang="zh-CN" altLang="en-US" sz="1600"/>
              <a:t>，中间嵌套了Sidebar和路由</a:t>
            </a:r>
            <a:r>
              <a:rPr lang="en-US" altLang="zh-CN" sz="1600"/>
              <a:t>&lt;router-view&gt;&lt;/router-view&gt;</a:t>
            </a:r>
            <a:r>
              <a:rPr lang="zh-CN" altLang="en-US" sz="1600"/>
              <a:t>，通过路由控制</a:t>
            </a:r>
            <a:r>
              <a:rPr lang="en-US" altLang="zh-CN" sz="1600">
                <a:sym typeface="+mn-ea"/>
              </a:rPr>
              <a:t>Home</a:t>
            </a:r>
            <a:r>
              <a:rPr lang="zh-CN" altLang="en-US" sz="1600">
                <a:sym typeface="+mn-ea"/>
              </a:rPr>
              <a:t>和TimeEntries的显示</a:t>
            </a:r>
          </a:p>
          <a:p>
            <a:r>
              <a:rPr lang="zh-CN" altLang="en-US" sz="1600">
                <a:sym typeface="+mn-ea"/>
              </a:rPr>
              <a:t>TimeEntries中又嵌套了子组件</a:t>
            </a:r>
            <a:r>
              <a:rPr lang="en-US" altLang="zh-CN" sz="1600">
                <a:sym typeface="+mn-ea"/>
              </a:rPr>
              <a:t>logTime</a:t>
            </a:r>
            <a:r>
              <a:rPr lang="zh-CN" altLang="en-US" sz="1600">
                <a:sym typeface="+mn-ea"/>
              </a:rPr>
              <a:t>，以及配置了延时加载</a:t>
            </a:r>
          </a:p>
          <a:p>
            <a:r>
              <a:rPr lang="zh-CN" altLang="en-US" sz="1600">
                <a:sym typeface="+mn-ea"/>
              </a:rPr>
              <a:t>组件直接跳转通过</a:t>
            </a:r>
            <a:r>
              <a:rPr lang="en-US" altLang="zh-CN" sz="1600">
                <a:sym typeface="+mn-ea"/>
              </a:rPr>
              <a:t>vue-router</a:t>
            </a:r>
            <a:r>
              <a:rPr lang="zh-CN" altLang="en-US" sz="1600">
                <a:sym typeface="+mn-ea"/>
              </a:rPr>
              <a:t>，数据通信通过</a:t>
            </a:r>
            <a:r>
              <a:rPr lang="en-US" altLang="zh-CN" sz="1600">
                <a:sym typeface="+mn-ea"/>
              </a:rPr>
              <a:t>vuex</a:t>
            </a:r>
            <a:r>
              <a:rPr lang="zh-CN" altLang="en-US" sz="1600">
                <a:sym typeface="+mn-ea"/>
              </a:rPr>
              <a:t>，界面又同时使用了</a:t>
            </a:r>
            <a:r>
              <a:rPr lang="en-US" altLang="zh-CN" sz="1600">
                <a:sym typeface="+mn-ea"/>
              </a:rPr>
              <a:t>bootstrap</a:t>
            </a:r>
            <a:r>
              <a:rPr lang="zh-CN" altLang="en-US" sz="1600">
                <a:sym typeface="+mn-ea"/>
              </a:rPr>
              <a:t>，数据存储使用了</a:t>
            </a:r>
            <a:r>
              <a:rPr lang="en-US" altLang="zh-CN" sz="1600">
                <a:sym typeface="+mn-ea"/>
              </a:rPr>
              <a:t>store</a:t>
            </a:r>
          </a:p>
          <a:p>
            <a:r>
              <a:rPr lang="zh-CN" altLang="en-US" sz="1600">
                <a:sym typeface="+mn-ea"/>
              </a:rPr>
              <a:t>基本上</a:t>
            </a:r>
            <a:r>
              <a:rPr lang="en-US" altLang="zh-CN" sz="1600">
                <a:sym typeface="+mn-ea"/>
              </a:rPr>
              <a:t>Vue</a:t>
            </a:r>
            <a:r>
              <a:rPr lang="zh-CN" altLang="en-US" sz="1600">
                <a:sym typeface="+mn-ea"/>
              </a:rPr>
              <a:t>的所有高级功能通过本实例全部展现了出来</a:t>
            </a:r>
          </a:p>
          <a:p>
            <a:r>
              <a:rPr lang="zh-CN" altLang="en-US" sz="1600">
                <a:sym typeface="+mn-ea"/>
              </a:rPr>
              <a:t>接下来，通过</a:t>
            </a:r>
            <a:r>
              <a:rPr lang="en-US" altLang="zh-CN" sz="1600">
                <a:sym typeface="+mn-ea"/>
              </a:rPr>
              <a:t>node.js</a:t>
            </a:r>
            <a:r>
              <a:rPr lang="zh-CN" altLang="en-US" sz="1600">
                <a:sym typeface="+mn-ea"/>
              </a:rPr>
              <a:t>来运行 </a:t>
            </a:r>
            <a:r>
              <a:rPr lang="en-US" altLang="zh-CN" sz="1600">
                <a:sym typeface="+mn-ea"/>
              </a:rPr>
              <a:t>npm run dev </a:t>
            </a:r>
            <a:r>
              <a:rPr lang="zh-CN" altLang="en-US" sz="1600">
                <a:sym typeface="+mn-ea"/>
              </a:rPr>
              <a:t>看看你的成果吧</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2.3 </a:t>
            </a:r>
            <a:r>
              <a:rPr lang="zh-CN" altLang="en-US" dirty="0" smtClean="0">
                <a:sym typeface="+mn-ea"/>
              </a:rPr>
              <a:t>单元素</a:t>
            </a:r>
            <a:r>
              <a:rPr lang="en-US" altLang="zh-CN" dirty="0" smtClean="0">
                <a:sym typeface="+mn-ea"/>
              </a:rPr>
              <a:t>/</a:t>
            </a:r>
            <a:r>
              <a:rPr lang="zh-CN" altLang="en-US" dirty="0" smtClean="0">
                <a:sym typeface="+mn-ea"/>
              </a:rPr>
              <a:t>组件的过渡</a:t>
            </a:r>
            <a:r>
              <a:rPr lang="zh-CN" altLang="en-US"/>
              <a:t>的示例</a:t>
            </a:r>
          </a:p>
        </p:txBody>
      </p:sp>
      <p:sp>
        <p:nvSpPr>
          <p:cNvPr id="3" name="内容占位符 2"/>
          <p:cNvSpPr>
            <a:spLocks noGrp="1"/>
          </p:cNvSpPr>
          <p:nvPr>
            <p:ph idx="1"/>
          </p:nvPr>
        </p:nvSpPr>
        <p:spPr/>
        <p:txBody>
          <a:bodyPr/>
          <a:lstStyle/>
          <a:p>
            <a:pPr marL="0" indent="0">
              <a:buNone/>
            </a:pPr>
            <a:r>
              <a:rPr lang="zh-CN" altLang="en-US" sz="500"/>
              <a:t>&lt;!DOCTYPE html&gt;</a:t>
            </a:r>
          </a:p>
          <a:p>
            <a:pPr marL="0" indent="0">
              <a:buNone/>
            </a:pPr>
            <a:r>
              <a:rPr lang="zh-CN" altLang="en-US" sz="500"/>
              <a:t>&lt;html&gt;</a:t>
            </a:r>
          </a:p>
          <a:p>
            <a:pPr marL="0" indent="0">
              <a:buNone/>
            </a:pPr>
            <a:r>
              <a:rPr lang="zh-CN" altLang="en-US" sz="500"/>
              <a:t>	&lt;head&gt;</a:t>
            </a:r>
          </a:p>
          <a:p>
            <a:pPr marL="0" indent="0">
              <a:buNone/>
            </a:pPr>
            <a:r>
              <a:rPr lang="zh-CN" altLang="en-US" sz="500"/>
              <a:t>		&lt;meta charset="UTF-8"&gt;</a:t>
            </a:r>
          </a:p>
          <a:p>
            <a:pPr marL="0" indent="0">
              <a:buNone/>
            </a:pPr>
            <a:r>
              <a:rPr lang="zh-CN" altLang="en-US" sz="500"/>
              <a:t>		&lt;title&gt;&lt;/title&gt;</a:t>
            </a:r>
          </a:p>
          <a:p>
            <a:pPr marL="0" indent="0">
              <a:buNone/>
            </a:pPr>
            <a:r>
              <a:rPr lang="zh-CN" altLang="en-US" sz="500"/>
              <a:t>		&lt;style type="text/css"&gt;</a:t>
            </a:r>
          </a:p>
          <a:p>
            <a:pPr marL="0" indent="0">
              <a:buNone/>
            </a:pPr>
            <a:r>
              <a:rPr lang="zh-CN" altLang="en-US" sz="500"/>
              <a:t>			.fade-enter-active, .fade-leave-active {transition: opacity .5s}</a:t>
            </a:r>
          </a:p>
          <a:p>
            <a:pPr marL="0" indent="0">
              <a:buNone/>
            </a:pPr>
            <a:r>
              <a:rPr lang="zh-CN" altLang="en-US" sz="500"/>
              <a:t>			.fade-enter, .fade-leave-active {opacity: 0}</a:t>
            </a:r>
          </a:p>
          <a:p>
            <a:pPr marL="0" indent="0">
              <a:buNone/>
            </a:pPr>
            <a:r>
              <a:rPr lang="zh-CN" altLang="en-US" sz="500"/>
              <a:t>		&lt;/style&gt;</a:t>
            </a:r>
          </a:p>
          <a:p>
            <a:pPr marL="0" indent="0">
              <a:buNone/>
            </a:pPr>
            <a:r>
              <a:rPr lang="zh-CN" altLang="en-US" sz="500"/>
              <a:t>	&lt;/head&gt;</a:t>
            </a:r>
          </a:p>
          <a:p>
            <a:pPr marL="0" indent="0">
              <a:buNone/>
            </a:pPr>
            <a:r>
              <a:rPr lang="zh-CN" altLang="en-US" sz="500"/>
              <a:t>	&lt;body&gt;</a:t>
            </a:r>
          </a:p>
          <a:p>
            <a:pPr marL="0" indent="0">
              <a:buNone/>
            </a:pPr>
            <a:r>
              <a:rPr lang="zh-CN" altLang="en-US" sz="500"/>
              <a:t>	&lt;div id="demo"&gt;</a:t>
            </a:r>
          </a:p>
          <a:p>
            <a:pPr marL="0" indent="0">
              <a:buNone/>
            </a:pPr>
            <a:r>
              <a:rPr lang="zh-CN" altLang="en-US" sz="500"/>
              <a:t>		&lt;button v-on:click="show = !show"&gt;</a:t>
            </a:r>
          </a:p>
          <a:p>
            <a:pPr marL="0" indent="0">
              <a:buNone/>
            </a:pPr>
            <a:r>
              <a:rPr lang="zh-CN" altLang="en-US" sz="500"/>
              <a:t>			Toggle</a:t>
            </a:r>
          </a:p>
          <a:p>
            <a:pPr marL="0" indent="0">
              <a:buNone/>
            </a:pPr>
            <a:r>
              <a:rPr lang="zh-CN" altLang="en-US" sz="500"/>
              <a:t>		&lt;/button&gt;</a:t>
            </a:r>
          </a:p>
          <a:p>
            <a:pPr marL="0" indent="0">
              <a:buNone/>
            </a:pPr>
            <a:r>
              <a:rPr lang="zh-CN" altLang="en-US" sz="500"/>
              <a:t>		&lt;transition name="fade"&gt;</a:t>
            </a:r>
          </a:p>
          <a:p>
            <a:pPr marL="0" indent="0">
              <a:buNone/>
            </a:pPr>
            <a:r>
              <a:rPr lang="zh-CN" altLang="en-US" sz="500"/>
              <a:t>			&lt;p v-if="show"&gt;hello&lt;/p&gt;</a:t>
            </a:r>
          </a:p>
          <a:p>
            <a:pPr marL="0" indent="0">
              <a:buNone/>
            </a:pPr>
            <a:r>
              <a:rPr lang="zh-CN" altLang="en-US" sz="500"/>
              <a:t>		&lt;/transition&gt;</a:t>
            </a:r>
          </a:p>
          <a:p>
            <a:pPr marL="0" indent="0">
              <a:buNone/>
            </a:pPr>
            <a:r>
              <a:rPr lang="zh-CN" altLang="en-US" sz="500"/>
              <a:t>	&lt;/div&gt;</a:t>
            </a:r>
          </a:p>
          <a:p>
            <a:pPr marL="0" indent="0">
              <a:buNone/>
            </a:pPr>
            <a:r>
              <a:rPr lang="zh-CN" altLang="en-US" sz="500"/>
              <a:t>		&lt;script src="vue.js" type="text/javascript" charset="utf-8"&gt;&lt;/script&gt;</a:t>
            </a:r>
          </a:p>
          <a:p>
            <a:pPr marL="0" indent="0">
              <a:buNone/>
            </a:pPr>
            <a:r>
              <a:rPr lang="zh-CN" altLang="en-US" sz="500"/>
              <a:t>		&lt;script type="text/javascript"&gt;</a:t>
            </a:r>
          </a:p>
          <a:p>
            <a:pPr marL="0" indent="0">
              <a:buNone/>
            </a:pPr>
            <a:r>
              <a:rPr lang="zh-CN" altLang="en-US" sz="500"/>
              <a:t>			var vm = new Vue({</a:t>
            </a:r>
          </a:p>
          <a:p>
            <a:pPr marL="0" indent="0">
              <a:buNone/>
            </a:pPr>
            <a:r>
              <a:rPr lang="zh-CN" altLang="en-US" sz="500"/>
              <a:t>				el:'#demo',</a:t>
            </a:r>
          </a:p>
          <a:p>
            <a:pPr marL="0" indent="0">
              <a:buNone/>
            </a:pPr>
            <a:r>
              <a:rPr lang="zh-CN" altLang="en-US" sz="500"/>
              <a:t>				data:{</a:t>
            </a:r>
          </a:p>
          <a:p>
            <a:pPr marL="0" indent="0">
              <a:buNone/>
            </a:pPr>
            <a:r>
              <a:rPr lang="zh-CN" altLang="en-US" sz="500"/>
              <a:t>					show: true</a:t>
            </a:r>
          </a:p>
          <a:p>
            <a:pPr marL="0" indent="0">
              <a:buNone/>
            </a:pPr>
            <a:r>
              <a:rPr lang="zh-CN" altLang="en-US" sz="500"/>
              <a:t>				}</a:t>
            </a:r>
          </a:p>
          <a:p>
            <a:pPr marL="0" indent="0">
              <a:buNone/>
            </a:pPr>
            <a:r>
              <a:rPr lang="zh-CN" altLang="en-US" sz="500"/>
              <a:t>			});</a:t>
            </a:r>
          </a:p>
          <a:p>
            <a:pPr marL="0" indent="0">
              <a:buNone/>
            </a:pPr>
            <a:r>
              <a:rPr lang="zh-CN" altLang="en-US" sz="500"/>
              <a:t>		&lt;/script&gt;</a:t>
            </a:r>
          </a:p>
          <a:p>
            <a:pPr marL="0" indent="0">
              <a:buNone/>
            </a:pPr>
            <a:r>
              <a:rPr lang="zh-CN" altLang="en-US" sz="500"/>
              <a:t>	&lt;/body&gt;</a:t>
            </a:r>
          </a:p>
          <a:p>
            <a:pPr marL="0" indent="0">
              <a:buNone/>
            </a:pPr>
            <a:r>
              <a:rPr lang="zh-CN" altLang="en-US" sz="500"/>
              <a:t>&lt;/html&gt;</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11</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2.4 </a:t>
            </a:r>
            <a:r>
              <a:rPr lang="zh-CN" altLang="en-US"/>
              <a:t>过渡组件的注意事项</a:t>
            </a:r>
          </a:p>
        </p:txBody>
      </p:sp>
      <p:sp>
        <p:nvSpPr>
          <p:cNvPr id="3" name="内容占位符 2"/>
          <p:cNvSpPr>
            <a:spLocks noGrp="1"/>
          </p:cNvSpPr>
          <p:nvPr>
            <p:ph idx="1"/>
          </p:nvPr>
        </p:nvSpPr>
        <p:spPr>
          <a:xfrm>
            <a:off x="535940" y="897890"/>
            <a:ext cx="7836535" cy="3869690"/>
          </a:xfrm>
        </p:spPr>
        <p:txBody>
          <a:bodyPr/>
          <a:lstStyle/>
          <a:p>
            <a:pPr algn="l">
              <a:spcBef>
                <a:spcPts val="1000"/>
              </a:spcBef>
            </a:pPr>
            <a:r>
              <a:rPr sz="1800" b="0">
                <a:solidFill>
                  <a:srgbClr val="404040"/>
                </a:solidFill>
                <a:latin typeface="微软雅黑" panose="020B0503020204020204" charset="-122"/>
                <a:ea typeface="微软雅黑" panose="020B0503020204020204" charset="-122"/>
                <a:cs typeface="微软雅黑" panose="020B0503020204020204" charset="-122"/>
              </a:rPr>
              <a:t>元素封装成过渡组件之后，在遇到插入或删除时，Vue 将</a:t>
            </a:r>
          </a:p>
          <a:p>
            <a:pPr algn="l">
              <a:spcBef>
                <a:spcPts val="1000"/>
              </a:spcBef>
            </a:pPr>
            <a:r>
              <a:rPr sz="1800" b="0">
                <a:solidFill>
                  <a:srgbClr val="404040"/>
                </a:solidFill>
                <a:latin typeface="微软雅黑" panose="020B0503020204020204" charset="-122"/>
                <a:ea typeface="微软雅黑" panose="020B0503020204020204" charset="-122"/>
                <a:cs typeface="微软雅黑" panose="020B0503020204020204" charset="-122"/>
              </a:rPr>
              <a:t>自动嗅探目标元素是否有 CSS 过渡或动画，并在合适时添加/删除 CSS 类名。</a:t>
            </a:r>
          </a:p>
          <a:p>
            <a:pPr algn="l">
              <a:spcBef>
                <a:spcPts val="1000"/>
              </a:spcBef>
            </a:pPr>
            <a:r>
              <a:rPr sz="1800" b="0">
                <a:solidFill>
                  <a:srgbClr val="404040"/>
                </a:solidFill>
                <a:latin typeface="微软雅黑" panose="020B0503020204020204" charset="-122"/>
                <a:ea typeface="微软雅黑" panose="020B0503020204020204" charset="-122"/>
                <a:cs typeface="微软雅黑" panose="020B0503020204020204" charset="-122"/>
              </a:rPr>
              <a:t>如果过渡组件设置了过渡的 JavaScript 钩子函数，会在相应的阶段调用钩子函数。</a:t>
            </a:r>
          </a:p>
          <a:p>
            <a:pPr algn="l">
              <a:spcBef>
                <a:spcPts val="1000"/>
              </a:spcBef>
            </a:pPr>
            <a:r>
              <a:rPr sz="1800" b="0">
                <a:solidFill>
                  <a:srgbClr val="404040"/>
                </a:solidFill>
                <a:latin typeface="微软雅黑" panose="020B0503020204020204" charset="-122"/>
                <a:ea typeface="微软雅黑" panose="020B0503020204020204" charset="-122"/>
                <a:cs typeface="微软雅黑" panose="020B0503020204020204" charset="-122"/>
              </a:rPr>
              <a:t>如果没有找到 JavaScript 钩子并且也没有检测到 CSS 过渡/动画，DOM 操作（插入/删除）在下一帧中立即执行。(注意：此指浏览器逐帧动画机制，与 Vue，和Vue的 nextTick 概念不同)</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12</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2.5 css</a:t>
            </a:r>
            <a:r>
              <a:rPr lang="zh-CN" altLang="en-US"/>
              <a:t>动画过渡</a:t>
            </a:r>
          </a:p>
        </p:txBody>
      </p:sp>
      <p:sp>
        <p:nvSpPr>
          <p:cNvPr id="3" name="内容占位符 2"/>
          <p:cNvSpPr>
            <a:spLocks noGrp="1"/>
          </p:cNvSpPr>
          <p:nvPr>
            <p:ph idx="1"/>
          </p:nvPr>
        </p:nvSpPr>
        <p:spPr/>
        <p:txBody>
          <a:bodyPr/>
          <a:lstStyle/>
          <a:p>
            <a:pPr marL="0" indent="0">
              <a:buNone/>
            </a:pPr>
            <a:r>
              <a:rPr lang="zh-CN" altLang="en-US" sz="1800" b="0">
                <a:solidFill>
                  <a:srgbClr val="404040"/>
                </a:solidFill>
                <a:latin typeface="微软雅黑" panose="020B0503020204020204" charset="-122"/>
                <a:ea typeface="微软雅黑" panose="020B0503020204020204" charset="-122"/>
                <a:cs typeface="微软雅黑" panose="020B0503020204020204" charset="-122"/>
              </a:rPr>
              <a:t>常用的过渡都是使用 CSS 过渡。比如上一个例子。</a:t>
            </a:r>
          </a:p>
          <a:p>
            <a:pPr marL="0" indent="0">
              <a:buNone/>
            </a:pPr>
            <a:r>
              <a:rPr lang="zh-CN" altLang="en-US" sz="1800" b="0">
                <a:solidFill>
                  <a:srgbClr val="404040"/>
                </a:solidFill>
                <a:latin typeface="微软雅黑" panose="020B0503020204020204" charset="-122"/>
                <a:ea typeface="微软雅黑" panose="020B0503020204020204" charset="-122"/>
                <a:cs typeface="微软雅黑" panose="020B0503020204020204" charset="-122"/>
              </a:rPr>
              <a:t>CSS 动画用法同 CSS 过渡，区别是在动画中 v-enter 类名在节点插入 DOM 后不会立即删除，而是在 animationend 事件触发时删除。</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13</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2.6 css</a:t>
            </a:r>
            <a:r>
              <a:rPr lang="zh-CN" altLang="en-US"/>
              <a:t>动画过渡的示例</a:t>
            </a:r>
          </a:p>
        </p:txBody>
      </p:sp>
      <p:sp>
        <p:nvSpPr>
          <p:cNvPr id="3" name="内容占位符 2"/>
          <p:cNvSpPr>
            <a:spLocks noGrp="1"/>
          </p:cNvSpPr>
          <p:nvPr>
            <p:ph idx="1"/>
          </p:nvPr>
        </p:nvSpPr>
        <p:spPr/>
        <p:txBody>
          <a:bodyPr/>
          <a:lstStyle/>
          <a:p>
            <a:pPr marL="0" indent="0">
              <a:buNone/>
            </a:pPr>
            <a:r>
              <a:rPr lang="zh-CN" altLang="en-US" sz="400"/>
              <a:t>&lt;!DOCTYPE html&gt;</a:t>
            </a:r>
          </a:p>
          <a:p>
            <a:pPr marL="0" indent="0">
              <a:buNone/>
            </a:pPr>
            <a:r>
              <a:rPr lang="zh-CN" altLang="en-US" sz="400"/>
              <a:t>&lt;html&gt;</a:t>
            </a:r>
          </a:p>
          <a:p>
            <a:pPr marL="0" indent="0">
              <a:buNone/>
            </a:pPr>
            <a:r>
              <a:rPr lang="zh-CN" altLang="en-US" sz="400"/>
              <a:t>	&lt;head&gt;</a:t>
            </a:r>
          </a:p>
          <a:p>
            <a:pPr marL="0" indent="0">
              <a:buNone/>
            </a:pPr>
            <a:r>
              <a:rPr lang="zh-CN" altLang="en-US" sz="400"/>
              <a:t>		&lt;meta charset="UTF-8"&gt;</a:t>
            </a:r>
          </a:p>
          <a:p>
            <a:pPr marL="0" indent="0">
              <a:buNone/>
            </a:pPr>
            <a:r>
              <a:rPr lang="zh-CN" altLang="en-US" sz="400"/>
              <a:t>		&lt;title&gt;&lt;/title&gt;</a:t>
            </a:r>
          </a:p>
          <a:p>
            <a:pPr marL="0" indent="0">
              <a:buNone/>
            </a:pPr>
            <a:r>
              <a:rPr lang="zh-CN" altLang="en-US" sz="400"/>
              <a:t>		&lt;style type="text/css"&gt;</a:t>
            </a:r>
          </a:p>
          <a:p>
            <a:pPr marL="0" indent="0">
              <a:buNone/>
            </a:pPr>
            <a:r>
              <a:rPr lang="zh-CN" altLang="en-US" sz="400"/>
              <a:t>			.bounce-enter-active {animation: bounce-in .5s;}</a:t>
            </a:r>
          </a:p>
          <a:p>
            <a:pPr marL="0" indent="0">
              <a:buNone/>
            </a:pPr>
            <a:r>
              <a:rPr lang="zh-CN" altLang="en-US" sz="400"/>
              <a:t>			.bounce-leave-active {animation: bounce-out .5s;}</a:t>
            </a:r>
          </a:p>
          <a:p>
            <a:pPr marL="0" indent="0">
              <a:buNone/>
            </a:pPr>
            <a:r>
              <a:rPr lang="zh-CN" altLang="en-US" sz="400"/>
              <a:t>			@keyframes bounce-in {</a:t>
            </a:r>
          </a:p>
          <a:p>
            <a:pPr marL="0" indent="0">
              <a:buNone/>
            </a:pPr>
            <a:r>
              <a:rPr lang="zh-CN" altLang="en-US" sz="400"/>
              <a:t>				0% {transform: scale(0);}</a:t>
            </a:r>
          </a:p>
          <a:p>
            <a:pPr marL="0" indent="0">
              <a:buNone/>
            </a:pPr>
            <a:r>
              <a:rPr lang="zh-CN" altLang="en-US" sz="400"/>
              <a:t>				50% {transform: scale(1.5);}</a:t>
            </a:r>
          </a:p>
          <a:p>
            <a:pPr marL="0" indent="0">
              <a:buNone/>
            </a:pPr>
            <a:r>
              <a:rPr lang="zh-CN" altLang="en-US" sz="400"/>
              <a:t>				100% {transform: scale(1);}</a:t>
            </a:r>
          </a:p>
          <a:p>
            <a:pPr marL="0" indent="0">
              <a:buNone/>
            </a:pPr>
            <a:r>
              <a:rPr lang="zh-CN" altLang="en-US" sz="400"/>
              <a:t>			}</a:t>
            </a:r>
          </a:p>
          <a:p>
            <a:pPr marL="0" indent="0">
              <a:buNone/>
            </a:pPr>
            <a:r>
              <a:rPr lang="zh-CN" altLang="en-US" sz="400"/>
              <a:t>			@keyframes bounce-out {</a:t>
            </a:r>
          </a:p>
          <a:p>
            <a:pPr marL="0" indent="0">
              <a:buNone/>
            </a:pPr>
            <a:r>
              <a:rPr lang="zh-CN" altLang="en-US" sz="400"/>
              <a:t>				0% {transform: scale(1);}</a:t>
            </a:r>
          </a:p>
          <a:p>
            <a:pPr marL="0" indent="0">
              <a:buNone/>
            </a:pPr>
            <a:r>
              <a:rPr lang="zh-CN" altLang="en-US" sz="400"/>
              <a:t>				50% {transform: scale(1.5);}</a:t>
            </a:r>
          </a:p>
          <a:p>
            <a:pPr marL="0" indent="0">
              <a:buNone/>
            </a:pPr>
            <a:r>
              <a:rPr lang="zh-CN" altLang="en-US" sz="400"/>
              <a:t>				100% {transform: scale(0);}</a:t>
            </a:r>
          </a:p>
          <a:p>
            <a:pPr marL="0" indent="0">
              <a:buNone/>
            </a:pPr>
            <a:r>
              <a:rPr lang="zh-CN" altLang="en-US" sz="400"/>
              <a:t>			}</a:t>
            </a:r>
          </a:p>
          <a:p>
            <a:pPr marL="0" indent="0">
              <a:buNone/>
            </a:pPr>
            <a:r>
              <a:rPr lang="zh-CN" altLang="en-US" sz="400"/>
              <a:t>		&lt;/style&gt;</a:t>
            </a:r>
          </a:p>
          <a:p>
            <a:pPr marL="0" indent="0">
              <a:buNone/>
            </a:pPr>
            <a:r>
              <a:rPr lang="zh-CN" altLang="en-US" sz="400"/>
              <a:t>	&lt;/head&gt;</a:t>
            </a:r>
          </a:p>
          <a:p>
            <a:pPr marL="0" indent="0">
              <a:buNone/>
            </a:pPr>
            <a:endParaRPr lang="zh-CN" altLang="en-US" sz="400"/>
          </a:p>
          <a:p>
            <a:pPr marL="0" indent="0">
              <a:buNone/>
            </a:pPr>
            <a:r>
              <a:rPr lang="zh-CN" altLang="en-US" sz="400"/>
              <a:t>	&lt;body&gt;</a:t>
            </a:r>
          </a:p>
          <a:p>
            <a:pPr marL="0" indent="0">
              <a:buNone/>
            </a:pPr>
            <a:r>
              <a:rPr lang="zh-CN" altLang="en-US" sz="400"/>
              <a:t>		&lt;div id="example-2"&gt;</a:t>
            </a:r>
          </a:p>
          <a:p>
            <a:pPr marL="0" indent="0">
              <a:buNone/>
            </a:pPr>
            <a:r>
              <a:rPr lang="zh-CN" altLang="en-US" sz="400"/>
              <a:t>			&lt;button @click="show = !show"&gt;Toggle show&lt;/button&gt;</a:t>
            </a:r>
          </a:p>
          <a:p>
            <a:pPr marL="0" indent="0">
              <a:buNone/>
            </a:pPr>
            <a:r>
              <a:rPr lang="zh-CN" altLang="en-US" sz="400"/>
              <a:t>			&lt;transition name="bounce"&gt;</a:t>
            </a:r>
          </a:p>
          <a:p>
            <a:pPr marL="0" indent="0">
              <a:buNone/>
            </a:pPr>
            <a:r>
              <a:rPr lang="zh-CN" altLang="en-US" sz="400"/>
              <a:t>				&lt;p v-if="show"&gt;Look at me!&lt;/p&gt;</a:t>
            </a:r>
          </a:p>
          <a:p>
            <a:pPr marL="0" indent="0">
              <a:buNone/>
            </a:pPr>
            <a:r>
              <a:rPr lang="zh-CN" altLang="en-US" sz="400"/>
              <a:t>			&lt;/transition&gt;</a:t>
            </a:r>
          </a:p>
          <a:p>
            <a:pPr marL="0" indent="0">
              <a:buNone/>
            </a:pPr>
            <a:r>
              <a:rPr lang="zh-CN" altLang="en-US" sz="400"/>
              <a:t>		&lt;/div&gt;</a:t>
            </a:r>
          </a:p>
          <a:p>
            <a:pPr marL="0" indent="0">
              <a:buNone/>
            </a:pPr>
            <a:r>
              <a:rPr lang="zh-CN" altLang="en-US" sz="400"/>
              <a:t>		&lt;script src="vue.js" type="text/javascript" charset="utf-8"&gt;&lt;/script&gt;</a:t>
            </a:r>
          </a:p>
          <a:p>
            <a:pPr marL="0" indent="0">
              <a:buNone/>
            </a:pPr>
            <a:r>
              <a:rPr lang="zh-CN" altLang="en-US" sz="400"/>
              <a:t>		&lt;script type="text/javascript"&gt;</a:t>
            </a:r>
          </a:p>
          <a:p>
            <a:pPr marL="0" indent="0">
              <a:buNone/>
            </a:pPr>
            <a:r>
              <a:rPr lang="zh-CN" altLang="en-US" sz="400"/>
              <a:t>			new Vue({</a:t>
            </a:r>
          </a:p>
          <a:p>
            <a:pPr marL="0" indent="0">
              <a:buNone/>
            </a:pPr>
            <a:r>
              <a:rPr lang="zh-CN" altLang="en-US" sz="400"/>
              <a:t>				el: '#example-2',</a:t>
            </a:r>
          </a:p>
          <a:p>
            <a:pPr marL="0" indent="0">
              <a:buNone/>
            </a:pPr>
            <a:r>
              <a:rPr lang="zh-CN" altLang="en-US" sz="400"/>
              <a:t>				data: {</a:t>
            </a:r>
          </a:p>
          <a:p>
            <a:pPr marL="0" indent="0">
              <a:buNone/>
            </a:pPr>
            <a:r>
              <a:rPr lang="zh-CN" altLang="en-US" sz="400"/>
              <a:t>					show: true</a:t>
            </a:r>
          </a:p>
          <a:p>
            <a:pPr marL="0" indent="0">
              <a:buNone/>
            </a:pPr>
            <a:r>
              <a:rPr lang="zh-CN" altLang="en-US" sz="400"/>
              <a:t>				}</a:t>
            </a:r>
          </a:p>
          <a:p>
            <a:pPr marL="0" indent="0">
              <a:buNone/>
            </a:pPr>
            <a:r>
              <a:rPr lang="zh-CN" altLang="en-US" sz="400"/>
              <a:t>			})</a:t>
            </a:r>
          </a:p>
          <a:p>
            <a:pPr marL="0" indent="0">
              <a:buNone/>
            </a:pPr>
            <a:r>
              <a:rPr lang="zh-CN" altLang="en-US" sz="400"/>
              <a:t>		&lt;/script&gt;</a:t>
            </a:r>
          </a:p>
          <a:p>
            <a:pPr marL="0" indent="0">
              <a:buNone/>
            </a:pPr>
            <a:r>
              <a:rPr lang="zh-CN" altLang="en-US" sz="400"/>
              <a:t>	&lt;/body&gt;</a:t>
            </a:r>
          </a:p>
          <a:p>
            <a:pPr marL="0" indent="0">
              <a:buNone/>
            </a:pPr>
            <a:endParaRPr lang="zh-CN" altLang="en-US" sz="400"/>
          </a:p>
          <a:p>
            <a:pPr marL="0" indent="0">
              <a:buNone/>
            </a:pPr>
            <a:r>
              <a:rPr lang="zh-CN" altLang="en-US" sz="400"/>
              <a:t>&lt;/html&gt;</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14</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2.7 </a:t>
            </a:r>
            <a:r>
              <a:rPr lang="zh-CN" altLang="en-US"/>
              <a:t>自定义类名过渡</a:t>
            </a:r>
          </a:p>
        </p:txBody>
      </p:sp>
      <p:sp>
        <p:nvSpPr>
          <p:cNvPr id="3" name="内容占位符 2"/>
          <p:cNvSpPr>
            <a:spLocks noGrp="1"/>
          </p:cNvSpPr>
          <p:nvPr>
            <p:ph idx="1"/>
          </p:nvPr>
        </p:nvSpPr>
        <p:spPr>
          <a:xfrm>
            <a:off x="624205" y="1051560"/>
            <a:ext cx="7836535" cy="3810000"/>
          </a:xfrm>
        </p:spPr>
        <p:txBody>
          <a:bodyPr/>
          <a:lstStyle/>
          <a:p>
            <a:pPr algn="l">
              <a:spcBef>
                <a:spcPts val="1000"/>
              </a:spcBef>
            </a:pPr>
            <a:r>
              <a:rPr lang="zh-CN" altLang="en-US" sz="1800" b="0">
                <a:solidFill>
                  <a:srgbClr val="404040"/>
                </a:solidFill>
                <a:latin typeface="微软雅黑" panose="020B0503020204020204" charset="-122"/>
                <a:ea typeface="微软雅黑" panose="020B0503020204020204" charset="-122"/>
                <a:cs typeface="微软雅黑" panose="020B0503020204020204" charset="-122"/>
              </a:rPr>
              <a:t>我们可以通过特性来自定义过渡类名：</a:t>
            </a:r>
          </a:p>
          <a:p>
            <a:pPr algn="l">
              <a:spcBef>
                <a:spcPts val="1000"/>
              </a:spcBef>
            </a:pPr>
            <a:r>
              <a:rPr lang="zh-CN" altLang="en-US" sz="1800" b="0">
                <a:solidFill>
                  <a:srgbClr val="404040"/>
                </a:solidFill>
                <a:latin typeface="微软雅黑" panose="020B0503020204020204" charset="-122"/>
                <a:ea typeface="微软雅黑" panose="020B0503020204020204" charset="-122"/>
                <a:cs typeface="微软雅黑" panose="020B0503020204020204" charset="-122"/>
              </a:rPr>
              <a:t>enter-class</a:t>
            </a:r>
          </a:p>
          <a:p>
            <a:pPr algn="l">
              <a:spcBef>
                <a:spcPts val="1000"/>
              </a:spcBef>
            </a:pPr>
            <a:r>
              <a:rPr lang="zh-CN" altLang="en-US" sz="1800" b="0">
                <a:solidFill>
                  <a:srgbClr val="404040"/>
                </a:solidFill>
                <a:latin typeface="微软雅黑" panose="020B0503020204020204" charset="-122"/>
                <a:ea typeface="微软雅黑" panose="020B0503020204020204" charset="-122"/>
                <a:cs typeface="微软雅黑" panose="020B0503020204020204" charset="-122"/>
              </a:rPr>
              <a:t>enter-active-class</a:t>
            </a:r>
          </a:p>
          <a:p>
            <a:pPr algn="l">
              <a:spcBef>
                <a:spcPts val="1000"/>
              </a:spcBef>
            </a:pPr>
            <a:r>
              <a:rPr lang="zh-CN" altLang="en-US" sz="1800" b="0">
                <a:solidFill>
                  <a:srgbClr val="404040"/>
                </a:solidFill>
                <a:latin typeface="微软雅黑" panose="020B0503020204020204" charset="-122"/>
                <a:ea typeface="微软雅黑" panose="020B0503020204020204" charset="-122"/>
                <a:cs typeface="微软雅黑" panose="020B0503020204020204" charset="-122"/>
              </a:rPr>
              <a:t>leave-class</a:t>
            </a:r>
          </a:p>
          <a:p>
            <a:pPr algn="l">
              <a:spcBef>
                <a:spcPts val="1000"/>
              </a:spcBef>
            </a:pPr>
            <a:r>
              <a:rPr lang="zh-CN" altLang="en-US" sz="1800" b="0">
                <a:solidFill>
                  <a:srgbClr val="404040"/>
                </a:solidFill>
                <a:latin typeface="微软雅黑" panose="020B0503020204020204" charset="-122"/>
                <a:ea typeface="微软雅黑" panose="020B0503020204020204" charset="-122"/>
                <a:cs typeface="微软雅黑" panose="020B0503020204020204" charset="-122"/>
              </a:rPr>
              <a:t>leave-active-class</a:t>
            </a:r>
          </a:p>
          <a:p>
            <a:pPr algn="l">
              <a:spcBef>
                <a:spcPts val="1000"/>
              </a:spcBef>
            </a:pPr>
            <a:r>
              <a:rPr lang="zh-CN" altLang="en-US" sz="1800" b="0">
                <a:solidFill>
                  <a:srgbClr val="404040"/>
                </a:solidFill>
                <a:latin typeface="微软雅黑" panose="020B0503020204020204" charset="-122"/>
                <a:ea typeface="微软雅黑" panose="020B0503020204020204" charset="-122"/>
                <a:cs typeface="微软雅黑" panose="020B0503020204020204" charset="-122"/>
              </a:rPr>
              <a:t>他们的优先级高于普通的类名，这对于 Vue 的过渡系统和其他第三方 CSS 动画库，如 Animate.css 结合使用十分有用。</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15</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2.8 </a:t>
            </a:r>
            <a:r>
              <a:rPr lang="zh-CN" altLang="en-US"/>
              <a:t>自定义过渡的示例</a:t>
            </a:r>
          </a:p>
        </p:txBody>
      </p:sp>
      <p:sp>
        <p:nvSpPr>
          <p:cNvPr id="3" name="内容占位符 2"/>
          <p:cNvSpPr>
            <a:spLocks noGrp="1"/>
          </p:cNvSpPr>
          <p:nvPr>
            <p:ph idx="1"/>
          </p:nvPr>
        </p:nvSpPr>
        <p:spPr/>
        <p:txBody>
          <a:bodyPr/>
          <a:lstStyle/>
          <a:p>
            <a:pPr marL="0" indent="0">
              <a:buNone/>
            </a:pPr>
            <a:r>
              <a:rPr lang="zh-CN" altLang="en-US" sz="500"/>
              <a:t>&lt;!DOCTYPE html&gt;</a:t>
            </a:r>
          </a:p>
          <a:p>
            <a:pPr marL="0" indent="0">
              <a:buNone/>
            </a:pPr>
            <a:r>
              <a:rPr lang="zh-CN" altLang="en-US" sz="500"/>
              <a:t>&lt;html&gt;</a:t>
            </a:r>
          </a:p>
          <a:p>
            <a:pPr marL="0" indent="0">
              <a:buNone/>
            </a:pPr>
            <a:endParaRPr lang="zh-CN" altLang="en-US" sz="500"/>
          </a:p>
          <a:p>
            <a:pPr marL="0" indent="0">
              <a:buNone/>
            </a:pPr>
            <a:r>
              <a:rPr lang="zh-CN" altLang="en-US" sz="500"/>
              <a:t>	&lt;head&gt;</a:t>
            </a:r>
          </a:p>
          <a:p>
            <a:pPr marL="0" indent="0">
              <a:buNone/>
            </a:pPr>
            <a:r>
              <a:rPr lang="zh-CN" altLang="en-US" sz="500"/>
              <a:t>		&lt;meta charset="UTF-8"&gt;</a:t>
            </a:r>
          </a:p>
          <a:p>
            <a:pPr marL="0" indent="0">
              <a:buNone/>
            </a:pPr>
            <a:r>
              <a:rPr lang="zh-CN" altLang="en-US" sz="500"/>
              <a:t>		&lt;title&gt;&lt;/title&gt;</a:t>
            </a:r>
          </a:p>
          <a:p>
            <a:pPr marL="0" indent="0">
              <a:buNone/>
            </a:pPr>
            <a:r>
              <a:rPr lang="zh-CN" altLang="en-US" sz="500"/>
              <a:t>		&lt;link rel="stylesheet" type="text/css" href="animate.min.css" /&gt;</a:t>
            </a:r>
          </a:p>
          <a:p>
            <a:pPr marL="0" indent="0">
              <a:buNone/>
            </a:pPr>
            <a:r>
              <a:rPr lang="zh-CN" altLang="en-US" sz="500"/>
              <a:t>	&lt;/head&gt;</a:t>
            </a:r>
          </a:p>
          <a:p>
            <a:pPr marL="0" indent="0">
              <a:buNone/>
            </a:pPr>
            <a:endParaRPr lang="zh-CN" altLang="en-US" sz="500"/>
          </a:p>
          <a:p>
            <a:pPr marL="0" indent="0">
              <a:buNone/>
            </a:pPr>
            <a:r>
              <a:rPr lang="zh-CN" altLang="en-US" sz="500"/>
              <a:t>	&lt;body&gt;</a:t>
            </a:r>
          </a:p>
          <a:p>
            <a:pPr marL="0" indent="0">
              <a:buNone/>
            </a:pPr>
            <a:r>
              <a:rPr lang="zh-CN" altLang="en-US" sz="500"/>
              <a:t>		&lt;div id="example-3"&gt;</a:t>
            </a:r>
          </a:p>
          <a:p>
            <a:pPr marL="0" indent="0">
              <a:buNone/>
            </a:pPr>
            <a:r>
              <a:rPr lang="zh-CN" altLang="en-US" sz="500"/>
              <a:t>			&lt;button @click="show = !show"&gt;</a:t>
            </a:r>
          </a:p>
          <a:p>
            <a:pPr marL="0" indent="0">
              <a:buNone/>
            </a:pPr>
            <a:r>
              <a:rPr lang="zh-CN" altLang="en-US" sz="500"/>
              <a:t>				Toggle render</a:t>
            </a:r>
          </a:p>
          <a:p>
            <a:pPr marL="0" indent="0">
              <a:buNone/>
            </a:pPr>
            <a:r>
              <a:rPr lang="zh-CN" altLang="en-US" sz="500"/>
              <a:t>			&lt;/button&gt;</a:t>
            </a:r>
          </a:p>
          <a:p>
            <a:pPr marL="0" indent="0">
              <a:buNone/>
            </a:pPr>
            <a:r>
              <a:rPr lang="zh-CN" altLang="en-US" sz="500"/>
              <a:t>			&lt;transition name="custom-classes-transition"</a:t>
            </a:r>
          </a:p>
          <a:p>
            <a:pPr marL="0" indent="0">
              <a:buNone/>
            </a:pPr>
            <a:r>
              <a:rPr lang="zh-CN" altLang="en-US" sz="500"/>
              <a:t>				 enter-active-class="animated tada" </a:t>
            </a:r>
          </a:p>
          <a:p>
            <a:pPr marL="0" indent="0">
              <a:buNone/>
            </a:pPr>
            <a:r>
              <a:rPr lang="zh-CN" altLang="en-US" sz="500"/>
              <a:t>				 leave-active-class="animated bounceOutRight"&gt;</a:t>
            </a:r>
          </a:p>
          <a:p>
            <a:pPr marL="0" indent="0">
              <a:buNone/>
            </a:pPr>
            <a:r>
              <a:rPr lang="zh-CN" altLang="en-US" sz="500"/>
              <a:t>				&lt;p v-if="show"&gt;hello&lt;/p&gt;</a:t>
            </a:r>
          </a:p>
          <a:p>
            <a:pPr marL="0" indent="0">
              <a:buNone/>
            </a:pPr>
            <a:r>
              <a:rPr lang="zh-CN" altLang="en-US" sz="500"/>
              <a:t>			&lt;/transition&gt;</a:t>
            </a:r>
          </a:p>
          <a:p>
            <a:pPr marL="0" indent="0">
              <a:buNone/>
            </a:pPr>
            <a:r>
              <a:rPr lang="zh-CN" altLang="en-US" sz="500"/>
              <a:t>		&lt;/div&gt;</a:t>
            </a:r>
          </a:p>
          <a:p>
            <a:pPr marL="0" indent="0">
              <a:buNone/>
            </a:pPr>
            <a:r>
              <a:rPr lang="zh-CN" altLang="en-US" sz="500"/>
              <a:t>		&lt;script src="vue.js" type="text/javascript" charset="utf-8"&gt;&lt;/script&gt;</a:t>
            </a:r>
          </a:p>
          <a:p>
            <a:pPr marL="0" indent="0">
              <a:buNone/>
            </a:pPr>
            <a:r>
              <a:rPr lang="zh-CN" altLang="en-US" sz="500"/>
              <a:t>		&lt;script type="text/javascript"&gt;</a:t>
            </a:r>
          </a:p>
          <a:p>
            <a:pPr marL="0" indent="0">
              <a:buNone/>
            </a:pPr>
            <a:r>
              <a:rPr lang="zh-CN" altLang="en-US" sz="500"/>
              <a:t>			new Vue({</a:t>
            </a:r>
          </a:p>
          <a:p>
            <a:pPr marL="0" indent="0">
              <a:buNone/>
            </a:pPr>
            <a:r>
              <a:rPr lang="zh-CN" altLang="en-US" sz="500"/>
              <a:t>				el: '#example-3',</a:t>
            </a:r>
          </a:p>
          <a:p>
            <a:pPr marL="0" indent="0">
              <a:buNone/>
            </a:pPr>
            <a:r>
              <a:rPr lang="zh-CN" altLang="en-US" sz="500"/>
              <a:t>				data: {</a:t>
            </a:r>
          </a:p>
          <a:p>
            <a:pPr marL="0" indent="0">
              <a:buNone/>
            </a:pPr>
            <a:r>
              <a:rPr lang="zh-CN" altLang="en-US" sz="500"/>
              <a:t>					show: true</a:t>
            </a:r>
          </a:p>
          <a:p>
            <a:pPr marL="0" indent="0">
              <a:buNone/>
            </a:pPr>
            <a:r>
              <a:rPr lang="zh-CN" altLang="en-US" sz="500"/>
              <a:t>				}</a:t>
            </a:r>
          </a:p>
          <a:p>
            <a:pPr marL="0" indent="0">
              <a:buNone/>
            </a:pPr>
            <a:r>
              <a:rPr lang="zh-CN" altLang="en-US" sz="500"/>
              <a:t>			})</a:t>
            </a:r>
          </a:p>
          <a:p>
            <a:pPr marL="0" indent="0">
              <a:buNone/>
            </a:pPr>
            <a:r>
              <a:rPr lang="zh-CN" altLang="en-US" sz="500"/>
              <a:t>		&lt;/script&gt;</a:t>
            </a:r>
          </a:p>
          <a:p>
            <a:pPr marL="0" indent="0">
              <a:buNone/>
            </a:pPr>
            <a:r>
              <a:rPr lang="zh-CN" altLang="en-US" sz="500"/>
              <a:t>	&lt;/body&gt;</a:t>
            </a:r>
          </a:p>
          <a:p>
            <a:pPr marL="0" indent="0">
              <a:buNone/>
            </a:pPr>
            <a:endParaRPr lang="zh-CN" altLang="en-US" sz="500"/>
          </a:p>
          <a:p>
            <a:pPr marL="0" indent="0">
              <a:buNone/>
            </a:pPr>
            <a:r>
              <a:rPr lang="zh-CN" altLang="en-US" sz="500"/>
              <a:t>&lt;/html&gt;</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16</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2.3</a:t>
            </a:r>
            <a:r>
              <a:rPr lang="zh-CN" altLang="en-US" dirty="0" smtClean="0"/>
              <a:t> 初始渲染的过渡</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17</a:t>
            </a:fld>
            <a:endParaRPr kumimoji="1" lang="zh-CN" altLang="en-US"/>
          </a:p>
        </p:txBody>
      </p:sp>
      <p:sp>
        <p:nvSpPr>
          <p:cNvPr id="8" name="内容占位符 2"/>
          <p:cNvSpPr>
            <a:spLocks noGrp="1" noChangeArrowheads="1"/>
          </p:cNvSpPr>
          <p:nvPr>
            <p:ph idx="4294967295"/>
          </p:nvPr>
        </p:nvSpPr>
        <p:spPr>
          <a:xfrm>
            <a:off x="539552" y="709836"/>
            <a:ext cx="8229600" cy="4525963"/>
          </a:xfrm>
        </p:spPr>
        <p:txBody>
          <a:bodyPr/>
          <a:lstStyle/>
          <a:p>
            <a:r>
              <a:rPr lang="zh-CN" altLang="en-US" dirty="0" smtClean="0"/>
              <a:t>可以通过</a:t>
            </a:r>
            <a:r>
              <a:rPr lang="en-US" altLang="zh-CN" dirty="0" smtClean="0"/>
              <a:t>appear</a:t>
            </a:r>
            <a:r>
              <a:rPr lang="zh-CN" altLang="en-US" dirty="0" smtClean="0"/>
              <a:t>特性设置节点在初始渲染的过渡</a:t>
            </a:r>
          </a:p>
          <a:p>
            <a:endParaRPr lang="zh-CN" altLang="en-US" dirty="0" smtClean="0"/>
          </a:p>
          <a:p>
            <a:endParaRPr lang="zh-CN" altLang="en-US" dirty="0" smtClean="0"/>
          </a:p>
          <a:p>
            <a:r>
              <a:rPr lang="zh-CN" altLang="en-US" dirty="0" smtClean="0"/>
              <a:t>可以自定义</a:t>
            </a:r>
            <a:r>
              <a:rPr lang="en-US" altLang="zh-CN" dirty="0" smtClean="0"/>
              <a:t>CSS</a:t>
            </a:r>
            <a:r>
              <a:rPr lang="zh-CN" altLang="en-US" dirty="0" smtClean="0"/>
              <a:t>类名</a:t>
            </a:r>
          </a:p>
          <a:p>
            <a:endParaRPr lang="zh-CN" altLang="en-US" dirty="0" smtClean="0"/>
          </a:p>
          <a:p>
            <a:r>
              <a:rPr lang="zh-CN" altLang="en-US" dirty="0" smtClean="0"/>
              <a:t>自定义</a:t>
            </a:r>
            <a:r>
              <a:rPr lang="en-US" altLang="zh-CN" dirty="0" smtClean="0"/>
              <a:t>JavaScript</a:t>
            </a:r>
            <a:r>
              <a:rPr lang="zh-CN" altLang="en-US" dirty="0" smtClean="0"/>
              <a:t>钩子</a:t>
            </a:r>
            <a:endParaRPr lang="zh-CN" altLang="en-US" dirty="0"/>
          </a:p>
        </p:txBody>
      </p:sp>
      <p:sp>
        <p:nvSpPr>
          <p:cNvPr id="3" name="矩形 2"/>
          <p:cNvSpPr/>
          <p:nvPr/>
        </p:nvSpPr>
        <p:spPr>
          <a:xfrm>
            <a:off x="827584" y="1224186"/>
            <a:ext cx="4572000" cy="923330"/>
          </a:xfrm>
          <a:prstGeom prst="rect">
            <a:avLst/>
          </a:prstGeom>
        </p:spPr>
        <p:txBody>
          <a:bodyPr>
            <a:spAutoFit/>
          </a:bodyPr>
          <a:lstStyle/>
          <a:p>
            <a:r>
              <a:rPr lang="en-US" altLang="zh-CN" dirty="0">
                <a:solidFill>
                  <a:srgbClr val="2973B7"/>
                </a:solidFill>
              </a:rPr>
              <a:t>&lt;transition appear&gt;</a:t>
            </a:r>
            <a:endParaRPr lang="en-US" altLang="zh-CN" dirty="0"/>
          </a:p>
          <a:p>
            <a:r>
              <a:rPr lang="en-US" altLang="zh-CN" dirty="0">
                <a:solidFill>
                  <a:srgbClr val="B3B3B3"/>
                </a:solidFill>
              </a:rPr>
              <a:t>&lt;!-- ... --&gt;</a:t>
            </a:r>
            <a:endParaRPr lang="en-US" altLang="zh-CN" dirty="0"/>
          </a:p>
          <a:p>
            <a:r>
              <a:rPr lang="en-US" altLang="zh-CN" dirty="0">
                <a:solidFill>
                  <a:srgbClr val="2973B7"/>
                </a:solidFill>
              </a:rPr>
              <a:t>&lt;/transition&gt;</a:t>
            </a:r>
            <a:endParaRPr lang="en-US" altLang="zh-CN" dirty="0">
              <a:effectLst/>
            </a:endParaRPr>
          </a:p>
        </p:txBody>
      </p:sp>
      <p:pic>
        <p:nvPicPr>
          <p:cNvPr id="6" name="图片 5"/>
          <p:cNvPicPr>
            <a:picLocks noChangeAspect="1"/>
          </p:cNvPicPr>
          <p:nvPr/>
        </p:nvPicPr>
        <p:blipFill>
          <a:blip r:embed="rId2"/>
          <a:stretch>
            <a:fillRect/>
          </a:stretch>
        </p:blipFill>
        <p:spPr>
          <a:xfrm>
            <a:off x="3209925" y="1790700"/>
            <a:ext cx="3790315" cy="1314450"/>
          </a:xfrm>
          <a:prstGeom prst="rect">
            <a:avLst/>
          </a:prstGeom>
        </p:spPr>
      </p:pic>
      <p:pic>
        <p:nvPicPr>
          <p:cNvPr id="7" name="图片 6"/>
          <p:cNvPicPr>
            <a:picLocks noChangeAspect="1"/>
          </p:cNvPicPr>
          <p:nvPr/>
        </p:nvPicPr>
        <p:blipFill>
          <a:blip r:embed="rId3"/>
          <a:stretch>
            <a:fillRect/>
          </a:stretch>
        </p:blipFill>
        <p:spPr>
          <a:xfrm>
            <a:off x="3209925" y="3333750"/>
            <a:ext cx="3552190" cy="1524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2.4</a:t>
            </a:r>
            <a:r>
              <a:rPr lang="zh-CN" altLang="en-US" dirty="0" smtClean="0"/>
              <a:t> 多个组件的过渡</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18</a:t>
            </a:fld>
            <a:endParaRPr kumimoji="1" lang="zh-CN" altLang="en-US"/>
          </a:p>
        </p:txBody>
      </p:sp>
      <p:sp>
        <p:nvSpPr>
          <p:cNvPr id="8" name="内容占位符 2"/>
          <p:cNvSpPr>
            <a:spLocks noGrp="1" noChangeArrowheads="1"/>
          </p:cNvSpPr>
          <p:nvPr>
            <p:ph idx="4294967295"/>
          </p:nvPr>
        </p:nvSpPr>
        <p:spPr>
          <a:xfrm>
            <a:off x="539552" y="709836"/>
            <a:ext cx="8229600" cy="4525963"/>
          </a:xfrm>
        </p:spPr>
        <p:txBody>
          <a:bodyPr/>
          <a:lstStyle/>
          <a:p>
            <a:r>
              <a:rPr lang="zh-CN" altLang="en-US" dirty="0"/>
              <a:t>多个组件的过渡很简单很多 </a:t>
            </a:r>
            <a:r>
              <a:rPr lang="en-US" altLang="zh-CN" dirty="0"/>
              <a:t>- </a:t>
            </a:r>
            <a:r>
              <a:rPr lang="zh-CN" altLang="en-US" dirty="0"/>
              <a:t>我们不需要使用 </a:t>
            </a:r>
            <a:r>
              <a:rPr lang="en-US" altLang="zh-CN" dirty="0"/>
              <a:t>key</a:t>
            </a:r>
            <a:r>
              <a:rPr lang="zh-CN" altLang="en-US" dirty="0"/>
              <a:t> 特性。相反，我们只需要使用</a:t>
            </a:r>
            <a:r>
              <a:rPr lang="zh-CN" altLang="en-US" dirty="0">
                <a:hlinkClick r:id="rId2"/>
              </a:rPr>
              <a:t>动态组件</a:t>
            </a:r>
            <a:endParaRPr lang="zh-CN" altLang="en-US" dirty="0"/>
          </a:p>
        </p:txBody>
      </p:sp>
      <p:sp>
        <p:nvSpPr>
          <p:cNvPr id="6" name="矩形 5"/>
          <p:cNvSpPr/>
          <p:nvPr/>
        </p:nvSpPr>
        <p:spPr>
          <a:xfrm>
            <a:off x="1619672" y="1491630"/>
            <a:ext cx="4572000" cy="3970318"/>
          </a:xfrm>
          <a:prstGeom prst="rect">
            <a:avLst/>
          </a:prstGeom>
        </p:spPr>
        <p:txBody>
          <a:bodyPr>
            <a:spAutoFit/>
          </a:bodyPr>
          <a:lstStyle/>
          <a:p>
            <a:r>
              <a:rPr lang="en-US" altLang="zh-CN" dirty="0" smtClean="0">
                <a:solidFill>
                  <a:srgbClr val="2973B7"/>
                </a:solidFill>
              </a:rPr>
              <a:t>new </a:t>
            </a:r>
            <a:r>
              <a:rPr lang="en-US" altLang="zh-CN" dirty="0" err="1">
                <a:solidFill>
                  <a:srgbClr val="2973B7"/>
                </a:solidFill>
              </a:rPr>
              <a:t>Vue</a:t>
            </a:r>
            <a:r>
              <a:rPr lang="en-US" altLang="zh-CN" dirty="0">
                <a:solidFill>
                  <a:srgbClr val="2973B7"/>
                </a:solidFill>
              </a:rPr>
              <a:t>({</a:t>
            </a:r>
          </a:p>
          <a:p>
            <a:r>
              <a:rPr lang="en-US" altLang="zh-CN" dirty="0">
                <a:solidFill>
                  <a:srgbClr val="2973B7"/>
                </a:solidFill>
              </a:rPr>
              <a:t>el: '#transition-components-demo',</a:t>
            </a:r>
          </a:p>
          <a:p>
            <a:r>
              <a:rPr lang="en-US" altLang="zh-CN" dirty="0">
                <a:solidFill>
                  <a:srgbClr val="2973B7"/>
                </a:solidFill>
              </a:rPr>
              <a:t>data: {</a:t>
            </a:r>
          </a:p>
          <a:p>
            <a:r>
              <a:rPr lang="en-US" altLang="zh-CN" dirty="0">
                <a:solidFill>
                  <a:srgbClr val="2973B7"/>
                </a:solidFill>
              </a:rPr>
              <a:t>view: 'v-a'</a:t>
            </a:r>
          </a:p>
          <a:p>
            <a:r>
              <a:rPr lang="en-US" altLang="zh-CN" dirty="0">
                <a:solidFill>
                  <a:srgbClr val="2973B7"/>
                </a:solidFill>
              </a:rPr>
              <a:t>},</a:t>
            </a:r>
          </a:p>
          <a:p>
            <a:r>
              <a:rPr lang="en-US" altLang="zh-CN" dirty="0">
                <a:solidFill>
                  <a:srgbClr val="2973B7"/>
                </a:solidFill>
              </a:rPr>
              <a:t>components: {</a:t>
            </a:r>
          </a:p>
          <a:p>
            <a:r>
              <a:rPr lang="en-US" altLang="zh-CN" dirty="0">
                <a:solidFill>
                  <a:srgbClr val="2973B7"/>
                </a:solidFill>
              </a:rPr>
              <a:t>'v-a': {</a:t>
            </a:r>
          </a:p>
          <a:p>
            <a:r>
              <a:rPr lang="en-US" altLang="zh-CN" dirty="0">
                <a:solidFill>
                  <a:srgbClr val="2973B7"/>
                </a:solidFill>
              </a:rPr>
              <a:t>template: '&lt;div&gt;Component A&lt;/div&gt;'</a:t>
            </a:r>
          </a:p>
          <a:p>
            <a:r>
              <a:rPr lang="en-US" altLang="zh-CN" dirty="0">
                <a:solidFill>
                  <a:srgbClr val="2973B7"/>
                </a:solidFill>
              </a:rPr>
              <a:t>},</a:t>
            </a:r>
          </a:p>
          <a:p>
            <a:r>
              <a:rPr lang="en-US" altLang="zh-CN" dirty="0">
                <a:solidFill>
                  <a:srgbClr val="2973B7"/>
                </a:solidFill>
              </a:rPr>
              <a:t>'v-b': {</a:t>
            </a:r>
          </a:p>
          <a:p>
            <a:r>
              <a:rPr lang="en-US" altLang="zh-CN" dirty="0">
                <a:solidFill>
                  <a:srgbClr val="2973B7"/>
                </a:solidFill>
              </a:rPr>
              <a:t>template: '&lt;div&gt;Component B&lt;/div</a:t>
            </a:r>
            <a:r>
              <a:rPr lang="en-US" altLang="zh-CN" dirty="0" smtClean="0">
                <a:solidFill>
                  <a:srgbClr val="2973B7"/>
                </a:solidFill>
              </a:rPr>
              <a:t>&gt;’}</a:t>
            </a:r>
            <a:endParaRPr lang="en-US" altLang="zh-CN" dirty="0">
              <a:solidFill>
                <a:srgbClr val="2973B7"/>
              </a:solidFill>
            </a:endParaRPr>
          </a:p>
          <a:p>
            <a:r>
              <a:rPr lang="en-US" altLang="zh-CN" dirty="0" smtClean="0">
                <a:solidFill>
                  <a:srgbClr val="2973B7"/>
                </a:solidFill>
              </a:rPr>
              <a:t>}})</a:t>
            </a:r>
            <a:endParaRPr lang="en-US" altLang="zh-CN" dirty="0">
              <a:solidFill>
                <a:srgbClr val="2973B7"/>
              </a:solidFill>
            </a:endParaRPr>
          </a:p>
          <a:p>
            <a:endParaRPr lang="en-US" altLang="zh-CN" dirty="0">
              <a:solidFill>
                <a:srgbClr val="2973B7"/>
              </a:solidFill>
            </a:endParaRPr>
          </a:p>
          <a:p>
            <a:endParaRPr lang="en-US" altLang="zh-CN" dirty="0">
              <a:effectLst/>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4205" y="1052195"/>
            <a:ext cx="7836535" cy="3715385"/>
          </a:xfrm>
        </p:spPr>
        <p:txBody>
          <a:bodyPr/>
          <a:lstStyle/>
          <a:p>
            <a:r>
              <a:rPr lang="zh-CN" altLang="en-US" sz="400"/>
              <a:t>&lt;!DOCTYPE html&gt;</a:t>
            </a:r>
          </a:p>
          <a:p>
            <a:r>
              <a:rPr lang="zh-CN" altLang="en-US" sz="400"/>
              <a:t>&lt;html&gt;</a:t>
            </a:r>
          </a:p>
          <a:p>
            <a:r>
              <a:rPr lang="zh-CN" altLang="en-US" sz="400"/>
              <a:t>	&lt;head&gt;</a:t>
            </a:r>
          </a:p>
          <a:p>
            <a:r>
              <a:rPr lang="zh-CN" altLang="en-US" sz="400"/>
              <a:t>		&lt;meta charset="UTF-8"&gt;</a:t>
            </a:r>
          </a:p>
          <a:p>
            <a:r>
              <a:rPr lang="zh-CN" altLang="en-US" sz="400"/>
              <a:t>		&lt;title&gt;&lt;/title&gt;</a:t>
            </a:r>
          </a:p>
          <a:p>
            <a:r>
              <a:rPr lang="zh-CN" altLang="en-US" sz="400"/>
              <a:t>		&lt;style type="text/css"&gt;</a:t>
            </a:r>
          </a:p>
          <a:p>
            <a:r>
              <a:rPr lang="zh-CN" altLang="en-US" sz="400"/>
              <a:t>			.component-fade-enter-active,.component-fade-leave-active {transition: opacity .3s ease;}</a:t>
            </a:r>
          </a:p>
          <a:p>
            <a:r>
              <a:rPr lang="zh-CN" altLang="en-US" sz="400"/>
              <a:t>			.component-fade-enter,.component-fade-leave-active {opacity: 0;}</a:t>
            </a:r>
          </a:p>
          <a:p>
            <a:r>
              <a:rPr lang="zh-CN" altLang="en-US" sz="400"/>
              <a:t>		&lt;/style&gt;</a:t>
            </a:r>
          </a:p>
          <a:p>
            <a:r>
              <a:rPr lang="zh-CN" altLang="en-US" sz="400"/>
              <a:t>	&lt;/head&gt;</a:t>
            </a:r>
          </a:p>
          <a:p>
            <a:r>
              <a:rPr lang="zh-CN" altLang="en-US" sz="400"/>
              <a:t>	&lt;body&gt;</a:t>
            </a:r>
          </a:p>
          <a:p>
            <a:r>
              <a:rPr lang="zh-CN" altLang="en-US" sz="400"/>
              <a:t>		&lt;div id="example-3"&gt;</a:t>
            </a:r>
          </a:p>
          <a:p>
            <a:r>
              <a:rPr lang="zh-CN" altLang="en-US" sz="400"/>
              <a:t>			&lt;input type="radio" v-model="view" value="v-a"/&gt;A</a:t>
            </a:r>
          </a:p>
          <a:p>
            <a:r>
              <a:rPr lang="zh-CN" altLang="en-US" sz="400"/>
              <a:t>			&lt;input type="radio" v-model="view" value="v-b"/&gt;B</a:t>
            </a:r>
          </a:p>
          <a:p>
            <a:r>
              <a:rPr lang="zh-CN" altLang="en-US" sz="400"/>
              <a:t>			&lt;transition name="component-fade" mode="out-in"&gt;</a:t>
            </a:r>
          </a:p>
          <a:p>
            <a:r>
              <a:rPr lang="zh-CN" altLang="en-US" sz="400"/>
              <a:t>				&lt;component v-bind:is="view"&gt;&lt;/component&gt;</a:t>
            </a:r>
          </a:p>
          <a:p>
            <a:r>
              <a:rPr lang="zh-CN" altLang="en-US" sz="400"/>
              <a:t>			&lt;/transition&gt;</a:t>
            </a:r>
          </a:p>
          <a:p>
            <a:r>
              <a:rPr lang="zh-CN" altLang="en-US" sz="400"/>
              <a:t>		&lt;/div&gt;</a:t>
            </a:r>
          </a:p>
          <a:p>
            <a:r>
              <a:rPr lang="zh-CN" altLang="en-US" sz="400"/>
              <a:t>		&lt;script src="vue.js" type="text/javascript" charset="utf-8"&gt;&lt;/script&gt;</a:t>
            </a:r>
          </a:p>
          <a:p>
            <a:r>
              <a:rPr lang="zh-CN" altLang="en-US" sz="400"/>
              <a:t>		&lt;script type="text/javascript"&gt;</a:t>
            </a:r>
          </a:p>
          <a:p>
            <a:r>
              <a:rPr lang="zh-CN" altLang="en-US" sz="400"/>
              <a:t>			new Vue({</a:t>
            </a:r>
          </a:p>
          <a:p>
            <a:r>
              <a:rPr lang="zh-CN" altLang="en-US" sz="400"/>
              <a:t>				el: '#example-3',</a:t>
            </a:r>
          </a:p>
          <a:p>
            <a:r>
              <a:rPr lang="zh-CN" altLang="en-US" sz="400"/>
              <a:t>				data: {</a:t>
            </a:r>
          </a:p>
          <a:p>
            <a:r>
              <a:rPr lang="zh-CN" altLang="en-US" sz="400"/>
              <a:t>					view: 'v-a'</a:t>
            </a:r>
          </a:p>
          <a:p>
            <a:r>
              <a:rPr lang="zh-CN" altLang="en-US" sz="400"/>
              <a:t>				},</a:t>
            </a:r>
          </a:p>
          <a:p>
            <a:r>
              <a:rPr lang="zh-CN" altLang="en-US" sz="400"/>
              <a:t>				components: {</a:t>
            </a:r>
          </a:p>
          <a:p>
            <a:r>
              <a:rPr lang="zh-CN" altLang="en-US" sz="400"/>
              <a:t>					'v-a': {</a:t>
            </a:r>
          </a:p>
          <a:p>
            <a:r>
              <a:rPr lang="zh-CN" altLang="en-US" sz="400"/>
              <a:t>						template: '&lt;div&gt;Component A&lt;/div&gt;'</a:t>
            </a:r>
          </a:p>
          <a:p>
            <a:r>
              <a:rPr lang="zh-CN" altLang="en-US" sz="400"/>
              <a:t>					},</a:t>
            </a:r>
          </a:p>
          <a:p>
            <a:r>
              <a:rPr lang="zh-CN" altLang="en-US" sz="400"/>
              <a:t>					'v-b': {</a:t>
            </a:r>
          </a:p>
          <a:p>
            <a:r>
              <a:rPr lang="zh-CN" altLang="en-US" sz="400"/>
              <a:t>						template: '&lt;div&gt;Component B&lt;/div&gt;'</a:t>
            </a:r>
          </a:p>
          <a:p>
            <a:r>
              <a:rPr lang="zh-CN" altLang="en-US" sz="400"/>
              <a:t>					}</a:t>
            </a:r>
          </a:p>
          <a:p>
            <a:r>
              <a:rPr lang="zh-CN" altLang="en-US" sz="400"/>
              <a:t>				}</a:t>
            </a:r>
          </a:p>
          <a:p>
            <a:r>
              <a:rPr lang="zh-CN" altLang="en-US" sz="400"/>
              <a:t>			})</a:t>
            </a:r>
          </a:p>
          <a:p>
            <a:r>
              <a:rPr lang="zh-CN" altLang="en-US" sz="400"/>
              <a:t>		&lt;/script&gt;</a:t>
            </a:r>
          </a:p>
          <a:p>
            <a:r>
              <a:rPr lang="zh-CN" altLang="en-US" sz="400"/>
              <a:t>	&lt;/body&gt;</a:t>
            </a:r>
          </a:p>
          <a:p>
            <a:r>
              <a:rPr lang="zh-CN" altLang="en-US" sz="400"/>
              <a:t>&lt;/html&gt;</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19</a:t>
            </a:fld>
            <a:endParaRPr kumimoji="1" lang="zh-CN" altLang="en-US"/>
          </a:p>
        </p:txBody>
      </p:sp>
      <p:sp>
        <p:nvSpPr>
          <p:cNvPr id="5" name="标题 4"/>
          <p:cNvSpPr>
            <a:spLocks noGrp="1"/>
          </p:cNvSpPr>
          <p:nvPr>
            <p:ph type="title"/>
          </p:nvPr>
        </p:nvSpPr>
        <p:spPr/>
        <p:txBody>
          <a:bodyPr/>
          <a:lstStyle/>
          <a:p>
            <a:r>
              <a:rPr kumimoji="1" lang="en-US" altLang="zh-CN" dirty="0" smtClean="0"/>
              <a:t>2.5</a:t>
            </a:r>
            <a:r>
              <a:rPr lang="zh-CN" altLang="en-US" dirty="0" smtClean="0"/>
              <a:t> 多个组件的过渡的示例</a:t>
            </a:r>
            <a:endParaRPr kumimoji="1" lang="en-US" altLang="zh-CN" dirty="0" smtClean="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79816" y="110149"/>
            <a:ext cx="7248525" cy="514350"/>
          </a:xfrm>
        </p:spPr>
        <p:txBody>
          <a:bodyPr/>
          <a:lstStyle/>
          <a:p>
            <a:r>
              <a:rPr kumimoji="1" lang="zh-CN" altLang="en-US" dirty="0" smtClean="0"/>
              <a:t>目录</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a:t>
            </a:fld>
            <a:endParaRPr kumimoji="1" lang="zh-CN" altLang="en-US"/>
          </a:p>
        </p:txBody>
      </p:sp>
      <p:sp>
        <p:nvSpPr>
          <p:cNvPr id="8" name="内容占位符 2"/>
          <p:cNvSpPr>
            <a:spLocks noGrp="1" noChangeArrowheads="1"/>
          </p:cNvSpPr>
          <p:nvPr>
            <p:ph idx="4294967295"/>
          </p:nvPr>
        </p:nvSpPr>
        <p:spPr>
          <a:xfrm>
            <a:off x="1691680" y="367324"/>
            <a:ext cx="4180022" cy="4629598"/>
          </a:xfrm>
        </p:spPr>
        <p:txBody>
          <a:bodyPr/>
          <a:lstStyle/>
          <a:p>
            <a:pPr eaLnBrk="1" hangingPunct="1"/>
            <a:r>
              <a:rPr lang="zh-CN" altLang="en-US" sz="1200" dirty="0" smtClean="0"/>
              <a:t>深入响应式原理</a:t>
            </a:r>
          </a:p>
          <a:p>
            <a:pPr eaLnBrk="1" hangingPunct="1"/>
            <a:r>
              <a:rPr lang="zh-CN" altLang="en-US" sz="1200" dirty="0" smtClean="0"/>
              <a:t>过渡效果</a:t>
            </a:r>
          </a:p>
          <a:p>
            <a:pPr eaLnBrk="1" hangingPunct="1"/>
            <a:r>
              <a:rPr lang="zh-CN" altLang="en-US" sz="1200" dirty="0" smtClean="0"/>
              <a:t>过渡状态</a:t>
            </a:r>
          </a:p>
          <a:p>
            <a:pPr eaLnBrk="1" hangingPunct="1"/>
            <a:r>
              <a:rPr lang="en-US" altLang="zh-CN" sz="1200" dirty="0" smtClean="0"/>
              <a:t>Render</a:t>
            </a:r>
            <a:r>
              <a:rPr lang="zh-CN" altLang="en-US" sz="1200" dirty="0" smtClean="0"/>
              <a:t>函数</a:t>
            </a:r>
          </a:p>
          <a:p>
            <a:pPr eaLnBrk="1" hangingPunct="1"/>
            <a:r>
              <a:rPr lang="zh-CN" altLang="en-US" sz="1200" dirty="0" smtClean="0"/>
              <a:t>自定义指令</a:t>
            </a:r>
          </a:p>
          <a:p>
            <a:pPr eaLnBrk="1" hangingPunct="1"/>
            <a:r>
              <a:rPr lang="zh-CN" altLang="en-US" sz="1200" dirty="0" smtClean="0"/>
              <a:t>前置知识</a:t>
            </a:r>
          </a:p>
          <a:p>
            <a:pPr eaLnBrk="1" hangingPunct="1"/>
            <a:r>
              <a:rPr lang="zh-CN" altLang="en-US" sz="1200" dirty="0" smtClean="0"/>
              <a:t>单文件组件</a:t>
            </a:r>
          </a:p>
          <a:p>
            <a:pPr eaLnBrk="1" hangingPunct="1"/>
            <a:r>
              <a:rPr lang="zh-CN" altLang="en-US" sz="1200" dirty="0" smtClean="0"/>
              <a:t>路由</a:t>
            </a:r>
          </a:p>
          <a:p>
            <a:pPr eaLnBrk="1" hangingPunct="1"/>
            <a:r>
              <a:rPr lang="zh-CN" altLang="en-US" sz="1200" dirty="0"/>
              <a:t>综合实例</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2.6</a:t>
            </a:r>
            <a:r>
              <a:rPr lang="zh-CN" altLang="en-US" dirty="0" smtClean="0"/>
              <a:t> 列表过渡</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20</a:t>
            </a:fld>
            <a:endParaRPr kumimoji="1" lang="zh-CN" altLang="en-US"/>
          </a:p>
        </p:txBody>
      </p:sp>
      <p:sp>
        <p:nvSpPr>
          <p:cNvPr id="8" name="内容占位符 2"/>
          <p:cNvSpPr>
            <a:spLocks noGrp="1" noChangeArrowheads="1"/>
          </p:cNvSpPr>
          <p:nvPr>
            <p:ph idx="4294967295"/>
          </p:nvPr>
        </p:nvSpPr>
        <p:spPr>
          <a:xfrm>
            <a:off x="539552" y="709836"/>
            <a:ext cx="8229600" cy="4525963"/>
          </a:xfrm>
        </p:spPr>
        <p:txBody>
          <a:bodyPr/>
          <a:lstStyle/>
          <a:p>
            <a:r>
              <a:rPr lang="zh-CN" altLang="en-US" dirty="0" smtClean="0"/>
              <a:t>列表的进入和离开过渡</a:t>
            </a:r>
          </a:p>
          <a:p>
            <a:r>
              <a:rPr lang="zh-CN" altLang="en-US" dirty="0" smtClean="0"/>
              <a:t>列表的位移过渡</a:t>
            </a:r>
          </a:p>
          <a:p>
            <a:r>
              <a:rPr lang="zh-CN" altLang="en-US" dirty="0" smtClean="0"/>
              <a:t>列表的渐进过渡</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2.7</a:t>
            </a:r>
            <a:r>
              <a:rPr lang="zh-CN" altLang="en-US" dirty="0" smtClean="0"/>
              <a:t> 列表进入和离开过渡的示例</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21</a:t>
            </a:fld>
            <a:endParaRPr kumimoji="1" lang="zh-CN" altLang="en-US"/>
          </a:p>
        </p:txBody>
      </p:sp>
      <p:sp>
        <p:nvSpPr>
          <p:cNvPr id="8" name="内容占位符 2"/>
          <p:cNvSpPr>
            <a:spLocks noGrp="1" noChangeArrowheads="1"/>
          </p:cNvSpPr>
          <p:nvPr>
            <p:ph idx="4294967295"/>
          </p:nvPr>
        </p:nvSpPr>
        <p:spPr>
          <a:xfrm>
            <a:off x="539750" y="1137920"/>
            <a:ext cx="8229600" cy="4098290"/>
          </a:xfrm>
        </p:spPr>
        <p:txBody>
          <a:bodyPr/>
          <a:lstStyle/>
          <a:p>
            <a:pPr marL="0" indent="0" latinLnBrk="0">
              <a:lnSpc>
                <a:spcPts val="0"/>
              </a:lnSpc>
              <a:buNone/>
            </a:pPr>
            <a:r>
              <a:rPr lang="zh-CN" altLang="en-US" sz="800" dirty="0"/>
              <a:t>&lt;!DOCTYPE html&gt;</a:t>
            </a:r>
          </a:p>
          <a:p>
            <a:pPr marL="0" indent="0" latinLnBrk="0">
              <a:lnSpc>
                <a:spcPts val="0"/>
              </a:lnSpc>
              <a:buNone/>
            </a:pPr>
            <a:r>
              <a:rPr lang="zh-CN" altLang="en-US" sz="800" dirty="0"/>
              <a:t>&lt;html&gt;</a:t>
            </a:r>
          </a:p>
          <a:p>
            <a:pPr marL="0" indent="0" latinLnBrk="0">
              <a:lnSpc>
                <a:spcPts val="0"/>
              </a:lnSpc>
              <a:buNone/>
            </a:pPr>
            <a:r>
              <a:rPr lang="zh-CN" altLang="en-US" sz="800" dirty="0"/>
              <a:t>	&lt;head&gt;</a:t>
            </a:r>
          </a:p>
          <a:p>
            <a:pPr marL="0" indent="0" latinLnBrk="0">
              <a:lnSpc>
                <a:spcPts val="0"/>
              </a:lnSpc>
              <a:buNone/>
            </a:pPr>
            <a:r>
              <a:rPr lang="zh-CN" altLang="en-US" sz="800" dirty="0"/>
              <a:t>		&lt;meta charset="UTF-8"&gt;</a:t>
            </a:r>
          </a:p>
          <a:p>
            <a:pPr marL="0" indent="0" latinLnBrk="0">
              <a:lnSpc>
                <a:spcPts val="0"/>
              </a:lnSpc>
              <a:buNone/>
            </a:pPr>
            <a:r>
              <a:rPr lang="zh-CN" altLang="en-US" sz="800" dirty="0"/>
              <a:t>		&lt;title&gt;&lt;/title&gt;</a:t>
            </a:r>
          </a:p>
          <a:p>
            <a:pPr marL="0" indent="0" latinLnBrk="0">
              <a:lnSpc>
                <a:spcPts val="0"/>
              </a:lnSpc>
              <a:buNone/>
            </a:pPr>
            <a:r>
              <a:rPr lang="zh-CN" altLang="en-US" sz="800" dirty="0"/>
              <a:t>	&lt;/head&gt;</a:t>
            </a:r>
          </a:p>
          <a:p>
            <a:pPr marL="0" indent="0" latinLnBrk="0">
              <a:lnSpc>
                <a:spcPts val="0"/>
              </a:lnSpc>
              <a:buNone/>
            </a:pPr>
            <a:r>
              <a:rPr lang="zh-CN" altLang="en-US" sz="800" dirty="0"/>
              <a:t>	&lt;style type="text/css"&gt;</a:t>
            </a:r>
          </a:p>
          <a:p>
            <a:pPr marL="0" indent="0" latinLnBrk="0">
              <a:lnSpc>
                <a:spcPts val="0"/>
              </a:lnSpc>
              <a:buNone/>
            </a:pPr>
            <a:r>
              <a:rPr lang="zh-CN" altLang="en-US" sz="800" dirty="0"/>
              <a:t>		.list-item {display: inline-block;margin-right: 10px;}</a:t>
            </a:r>
          </a:p>
          <a:p>
            <a:pPr marL="0" indent="0" latinLnBrk="0">
              <a:lnSpc>
                <a:spcPts val="0"/>
              </a:lnSpc>
              <a:buNone/>
            </a:pPr>
            <a:r>
              <a:rPr lang="zh-CN" altLang="en-US" sz="800" dirty="0"/>
              <a:t>		ist-enter-active,.list-leave-active {transition: all 1s;}</a:t>
            </a:r>
          </a:p>
          <a:p>
            <a:pPr marL="0" indent="0" latinLnBrk="0">
              <a:lnSpc>
                <a:spcPts val="0"/>
              </a:lnSpc>
              <a:buNone/>
            </a:pPr>
            <a:r>
              <a:rPr lang="zh-CN" altLang="en-US" sz="800" dirty="0"/>
              <a:t>		.list-enter,.list-leave-active {opacity: 0;transform: translateY(30px);}</a:t>
            </a:r>
          </a:p>
          <a:p>
            <a:pPr marL="0" indent="0" latinLnBrk="0">
              <a:lnSpc>
                <a:spcPts val="0"/>
              </a:lnSpc>
              <a:buNone/>
            </a:pPr>
            <a:r>
              <a:rPr lang="zh-CN" altLang="en-US" sz="800" dirty="0"/>
              <a:t>	&lt;/style&gt;</a:t>
            </a:r>
          </a:p>
          <a:p>
            <a:pPr marL="0" indent="0" latinLnBrk="0">
              <a:lnSpc>
                <a:spcPts val="0"/>
              </a:lnSpc>
              <a:buNone/>
            </a:pPr>
            <a:r>
              <a:rPr lang="zh-CN" altLang="en-US" sz="800" dirty="0"/>
              <a:t>	&lt;body&gt;</a:t>
            </a:r>
          </a:p>
          <a:p>
            <a:pPr marL="0" indent="0" latinLnBrk="0">
              <a:lnSpc>
                <a:spcPts val="0"/>
              </a:lnSpc>
              <a:buNone/>
            </a:pPr>
            <a:r>
              <a:rPr lang="zh-CN" altLang="en-US" sz="800" dirty="0"/>
              <a:t>	&lt;div id="list-demo" class="demo"&gt;</a:t>
            </a:r>
          </a:p>
          <a:p>
            <a:pPr marL="0" indent="0" latinLnBrk="0">
              <a:lnSpc>
                <a:spcPts val="0"/>
              </a:lnSpc>
              <a:buNone/>
            </a:pPr>
            <a:r>
              <a:rPr lang="zh-CN" altLang="en-US" sz="800" dirty="0"/>
              <a:t>		&lt;button v-on:click="add"&gt;Add&lt;/button&gt;</a:t>
            </a:r>
          </a:p>
          <a:p>
            <a:pPr marL="0" indent="0" latinLnBrk="0">
              <a:lnSpc>
                <a:spcPts val="0"/>
              </a:lnSpc>
              <a:buNone/>
            </a:pPr>
            <a:r>
              <a:rPr lang="zh-CN" altLang="en-US" sz="800" dirty="0"/>
              <a:t>		&lt;button v-on:click="remove"&gt;Remove&lt;/button&gt;</a:t>
            </a:r>
          </a:p>
          <a:p>
            <a:pPr marL="0" indent="0" latinLnBrk="0">
              <a:lnSpc>
                <a:spcPts val="0"/>
              </a:lnSpc>
              <a:buNone/>
            </a:pPr>
            <a:r>
              <a:rPr lang="zh-CN" altLang="en-US" sz="800" dirty="0"/>
              <a:t>		&lt;transition-group name="list" tag="p"&gt;</a:t>
            </a:r>
          </a:p>
          <a:p>
            <a:pPr marL="0" indent="0" latinLnBrk="0">
              <a:lnSpc>
                <a:spcPts val="0"/>
              </a:lnSpc>
              <a:buNone/>
            </a:pPr>
            <a:r>
              <a:rPr lang="zh-CN" altLang="en-US" sz="800" dirty="0"/>
              <a:t>			&lt;span v-for="item in items" v-bind:key="item" class="list-item"&gt;{{ item }}&lt;/span&gt;</a:t>
            </a:r>
          </a:p>
          <a:p>
            <a:pPr marL="0" indent="0" latinLnBrk="0">
              <a:lnSpc>
                <a:spcPts val="0"/>
              </a:lnSpc>
              <a:buNone/>
            </a:pPr>
            <a:r>
              <a:rPr lang="zh-CN" altLang="en-US" sz="800" dirty="0"/>
              <a:t>		&lt;/transition-group&gt;</a:t>
            </a:r>
          </a:p>
          <a:p>
            <a:pPr marL="0" indent="0" latinLnBrk="0">
              <a:lnSpc>
                <a:spcPts val="0"/>
              </a:lnSpc>
              <a:buNone/>
            </a:pPr>
            <a:r>
              <a:rPr lang="zh-CN" altLang="en-US" sz="800" dirty="0"/>
              <a:t>	&lt;/div&gt;</a:t>
            </a:r>
          </a:p>
          <a:p>
            <a:pPr marL="0" indent="0" latinLnBrk="0">
              <a:lnSpc>
                <a:spcPts val="0"/>
              </a:lnSpc>
              <a:buNone/>
            </a:pPr>
            <a:r>
              <a:rPr lang="zh-CN" altLang="en-US" sz="800" dirty="0"/>
              <a:t>&lt;script src="vue.js" type="text/javascript" charset="utf-8"&gt;&lt;/script&gt;</a:t>
            </a:r>
          </a:p>
          <a:p>
            <a:pPr marL="0" indent="0" latinLnBrk="0">
              <a:lnSpc>
                <a:spcPts val="0"/>
              </a:lnSpc>
              <a:buNone/>
            </a:pPr>
            <a:r>
              <a:rPr lang="zh-CN" altLang="en-US" sz="800" dirty="0"/>
              <a:t>	&lt;script type="text/javascript"&gt;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2.7</a:t>
            </a:r>
            <a:r>
              <a:rPr lang="zh-CN" altLang="en-US" dirty="0" smtClean="0"/>
              <a:t> 列表进入和离开过渡的示例</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22</a:t>
            </a:fld>
            <a:endParaRPr kumimoji="1" lang="zh-CN" altLang="en-US"/>
          </a:p>
        </p:txBody>
      </p:sp>
      <p:sp>
        <p:nvSpPr>
          <p:cNvPr id="8" name="内容占位符 2"/>
          <p:cNvSpPr>
            <a:spLocks noGrp="1" noChangeArrowheads="1"/>
          </p:cNvSpPr>
          <p:nvPr>
            <p:ph idx="4294967295"/>
          </p:nvPr>
        </p:nvSpPr>
        <p:spPr>
          <a:xfrm>
            <a:off x="530225" y="927100"/>
            <a:ext cx="8229600" cy="3840480"/>
          </a:xfrm>
        </p:spPr>
        <p:txBody>
          <a:bodyPr/>
          <a:lstStyle/>
          <a:p>
            <a:pPr marL="0" indent="0" latinLnBrk="0">
              <a:lnSpc>
                <a:spcPts val="0"/>
              </a:lnSpc>
              <a:buNone/>
            </a:pPr>
            <a:r>
              <a:rPr lang="zh-CN" altLang="en-US" sz="800" dirty="0"/>
              <a:t>new Vue({</a:t>
            </a:r>
          </a:p>
          <a:p>
            <a:pPr marL="0" indent="0" latinLnBrk="0">
              <a:lnSpc>
                <a:spcPts val="0"/>
              </a:lnSpc>
              <a:buNone/>
            </a:pPr>
            <a:r>
              <a:rPr lang="zh-CN" altLang="en-US" sz="800" dirty="0"/>
              <a:t>			el: '#list-demo',</a:t>
            </a:r>
          </a:p>
          <a:p>
            <a:pPr marL="0" indent="0" latinLnBrk="0">
              <a:lnSpc>
                <a:spcPts val="0"/>
              </a:lnSpc>
              <a:buNone/>
            </a:pPr>
            <a:r>
              <a:rPr lang="zh-CN" altLang="en-US" sz="800" dirty="0"/>
              <a:t>			data: {</a:t>
            </a:r>
          </a:p>
          <a:p>
            <a:pPr marL="0" indent="0" latinLnBrk="0">
              <a:lnSpc>
                <a:spcPts val="0"/>
              </a:lnSpc>
              <a:buNone/>
            </a:pPr>
            <a:r>
              <a:rPr lang="zh-CN" altLang="en-US" sz="800" dirty="0"/>
              <a:t>				items: [1, 2, 3, 4, 5, 6, 7, 8, 9],</a:t>
            </a:r>
          </a:p>
          <a:p>
            <a:pPr marL="0" indent="0" latinLnBrk="0">
              <a:lnSpc>
                <a:spcPts val="0"/>
              </a:lnSpc>
              <a:buNone/>
            </a:pPr>
            <a:r>
              <a:rPr lang="zh-CN" altLang="en-US" sz="800" dirty="0"/>
              <a:t>				nextNum: 10</a:t>
            </a:r>
          </a:p>
          <a:p>
            <a:pPr marL="0" indent="0" latinLnBrk="0">
              <a:lnSpc>
                <a:spcPts val="0"/>
              </a:lnSpc>
              <a:buNone/>
            </a:pPr>
            <a:r>
              <a:rPr lang="zh-CN" altLang="en-US" sz="800" dirty="0"/>
              <a:t>			},</a:t>
            </a:r>
          </a:p>
          <a:p>
            <a:pPr marL="0" indent="0" latinLnBrk="0">
              <a:lnSpc>
                <a:spcPts val="0"/>
              </a:lnSpc>
              <a:buNone/>
            </a:pPr>
            <a:r>
              <a:rPr lang="zh-CN" altLang="en-US" sz="800" dirty="0"/>
              <a:t>			methods: {</a:t>
            </a:r>
          </a:p>
          <a:p>
            <a:pPr marL="0" indent="0" latinLnBrk="0">
              <a:lnSpc>
                <a:spcPts val="0"/>
              </a:lnSpc>
              <a:buNone/>
            </a:pPr>
            <a:r>
              <a:rPr lang="zh-CN" altLang="en-US" sz="800" dirty="0"/>
              <a:t>				randomIndex: function() {</a:t>
            </a:r>
          </a:p>
          <a:p>
            <a:pPr marL="0" indent="0" latinLnBrk="0">
              <a:lnSpc>
                <a:spcPts val="0"/>
              </a:lnSpc>
              <a:buNone/>
            </a:pPr>
            <a:r>
              <a:rPr lang="zh-CN" altLang="en-US" sz="800" dirty="0"/>
              <a:t>					return Math.floor(Math.random() * this.items.length)</a:t>
            </a:r>
          </a:p>
          <a:p>
            <a:pPr marL="0" indent="0" latinLnBrk="0">
              <a:lnSpc>
                <a:spcPts val="0"/>
              </a:lnSpc>
              <a:buNone/>
            </a:pPr>
            <a:r>
              <a:rPr lang="zh-CN" altLang="en-US" sz="800" dirty="0"/>
              <a:t>				},</a:t>
            </a:r>
          </a:p>
          <a:p>
            <a:pPr marL="0" indent="0" latinLnBrk="0">
              <a:lnSpc>
                <a:spcPts val="0"/>
              </a:lnSpc>
              <a:buNone/>
            </a:pPr>
            <a:r>
              <a:rPr lang="zh-CN" altLang="en-US" sz="800" dirty="0"/>
              <a:t>				add: function() {</a:t>
            </a:r>
          </a:p>
          <a:p>
            <a:pPr marL="0" indent="0" latinLnBrk="0">
              <a:lnSpc>
                <a:spcPts val="0"/>
              </a:lnSpc>
              <a:buNone/>
            </a:pPr>
            <a:r>
              <a:rPr lang="zh-CN" altLang="en-US" sz="800" dirty="0"/>
              <a:t>					this.items.splice(this.randomIndex(), 0, this.nextNum++)</a:t>
            </a:r>
          </a:p>
          <a:p>
            <a:pPr marL="0" indent="0" latinLnBrk="0">
              <a:lnSpc>
                <a:spcPts val="0"/>
              </a:lnSpc>
              <a:buNone/>
            </a:pPr>
            <a:r>
              <a:rPr lang="zh-CN" altLang="en-US" sz="800" dirty="0"/>
              <a:t>				},</a:t>
            </a:r>
          </a:p>
          <a:p>
            <a:pPr marL="0" indent="0" latinLnBrk="0">
              <a:lnSpc>
                <a:spcPts val="0"/>
              </a:lnSpc>
              <a:buNone/>
            </a:pPr>
            <a:r>
              <a:rPr lang="zh-CN" altLang="en-US" sz="800" dirty="0"/>
              <a:t>				remove: function() {</a:t>
            </a:r>
          </a:p>
          <a:p>
            <a:pPr marL="0" indent="0" latinLnBrk="0">
              <a:lnSpc>
                <a:spcPts val="0"/>
              </a:lnSpc>
              <a:buNone/>
            </a:pPr>
            <a:r>
              <a:rPr lang="zh-CN" altLang="en-US" sz="800" dirty="0"/>
              <a:t>					this.items.splice(this.randomIndex(), 1)</a:t>
            </a:r>
          </a:p>
          <a:p>
            <a:pPr marL="0" indent="0" latinLnBrk="0">
              <a:lnSpc>
                <a:spcPts val="0"/>
              </a:lnSpc>
              <a:buNone/>
            </a:pPr>
            <a:r>
              <a:rPr lang="zh-CN" altLang="en-US" sz="800" dirty="0"/>
              <a:t>				},</a:t>
            </a:r>
          </a:p>
          <a:p>
            <a:pPr marL="0" indent="0" latinLnBrk="0">
              <a:lnSpc>
                <a:spcPts val="0"/>
              </a:lnSpc>
              <a:buNone/>
            </a:pPr>
            <a:r>
              <a:rPr lang="zh-CN" altLang="en-US" sz="800" dirty="0"/>
              <a:t>			}</a:t>
            </a:r>
          </a:p>
          <a:p>
            <a:pPr marL="0" indent="0" latinLnBrk="0">
              <a:lnSpc>
                <a:spcPts val="0"/>
              </a:lnSpc>
              <a:buNone/>
            </a:pPr>
            <a:r>
              <a:rPr lang="zh-CN" altLang="en-US" sz="800" dirty="0"/>
              <a:t>		})</a:t>
            </a:r>
          </a:p>
          <a:p>
            <a:pPr marL="0" indent="0" latinLnBrk="0">
              <a:lnSpc>
                <a:spcPts val="0"/>
              </a:lnSpc>
              <a:buNone/>
            </a:pPr>
            <a:r>
              <a:rPr lang="zh-CN" altLang="en-US" sz="800" dirty="0"/>
              <a:t>	&lt;/script&gt;</a:t>
            </a:r>
          </a:p>
          <a:p>
            <a:pPr marL="0" indent="0" latinLnBrk="0">
              <a:lnSpc>
                <a:spcPts val="0"/>
              </a:lnSpc>
              <a:buNone/>
            </a:pPr>
            <a:r>
              <a:rPr lang="zh-CN" altLang="en-US" sz="800" dirty="0"/>
              <a:t>	&lt;/body&gt;</a:t>
            </a:r>
          </a:p>
          <a:p>
            <a:pPr marL="0" indent="0" latinLnBrk="0">
              <a:lnSpc>
                <a:spcPts val="0"/>
              </a:lnSpc>
              <a:buNone/>
            </a:pPr>
            <a:r>
              <a:rPr lang="zh-CN" altLang="en-US" sz="800" dirty="0"/>
              <a:t>&lt;/html&gt;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2.8</a:t>
            </a:r>
            <a:r>
              <a:rPr lang="zh-CN" altLang="en-US" dirty="0" smtClean="0"/>
              <a:t> 列表位移过渡的示例</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23</a:t>
            </a:fld>
            <a:endParaRPr kumimoji="1" lang="zh-CN" altLang="en-US"/>
          </a:p>
        </p:txBody>
      </p:sp>
      <p:sp>
        <p:nvSpPr>
          <p:cNvPr id="8" name="内容占位符 2"/>
          <p:cNvSpPr>
            <a:spLocks noGrp="1" noChangeArrowheads="1"/>
          </p:cNvSpPr>
          <p:nvPr>
            <p:ph idx="4294967295"/>
          </p:nvPr>
        </p:nvSpPr>
        <p:spPr>
          <a:xfrm>
            <a:off x="530225" y="755015"/>
            <a:ext cx="8229600" cy="4012565"/>
          </a:xfrm>
        </p:spPr>
        <p:txBody>
          <a:bodyPr/>
          <a:lstStyle/>
          <a:p>
            <a:pPr marL="0" indent="0" latinLnBrk="0">
              <a:lnSpc>
                <a:spcPts val="0"/>
              </a:lnSpc>
              <a:buNone/>
            </a:pPr>
            <a:r>
              <a:rPr lang="zh-CN" altLang="en-US" sz="800" dirty="0"/>
              <a:t>&lt;!DOCTYPE html&gt;</a:t>
            </a:r>
          </a:p>
          <a:p>
            <a:pPr marL="0" indent="0" latinLnBrk="0">
              <a:lnSpc>
                <a:spcPts val="0"/>
              </a:lnSpc>
              <a:buNone/>
            </a:pPr>
            <a:r>
              <a:rPr lang="zh-CN" altLang="en-US" sz="800" dirty="0"/>
              <a:t>&lt;html&gt;</a:t>
            </a:r>
          </a:p>
          <a:p>
            <a:pPr marL="0" indent="0" latinLnBrk="0">
              <a:lnSpc>
                <a:spcPts val="0"/>
              </a:lnSpc>
              <a:buNone/>
            </a:pPr>
            <a:r>
              <a:rPr lang="zh-CN" altLang="en-US" sz="800" dirty="0"/>
              <a:t>	&lt;head&gt;</a:t>
            </a:r>
          </a:p>
          <a:p>
            <a:pPr marL="0" indent="0" latinLnBrk="0">
              <a:lnSpc>
                <a:spcPts val="0"/>
              </a:lnSpc>
              <a:buNone/>
            </a:pPr>
            <a:r>
              <a:rPr lang="zh-CN" altLang="en-US" sz="800" dirty="0"/>
              <a:t>		&lt;meta charset="UTF-8"&gt;</a:t>
            </a:r>
          </a:p>
          <a:p>
            <a:pPr marL="0" indent="0" latinLnBrk="0">
              <a:lnSpc>
                <a:spcPts val="0"/>
              </a:lnSpc>
              <a:buNone/>
            </a:pPr>
            <a:r>
              <a:rPr lang="zh-CN" altLang="en-US" sz="800" dirty="0"/>
              <a:t>		&lt;title&gt;&lt;/title&gt;</a:t>
            </a:r>
          </a:p>
          <a:p>
            <a:pPr marL="0" indent="0" latinLnBrk="0">
              <a:lnSpc>
                <a:spcPts val="0"/>
              </a:lnSpc>
              <a:buNone/>
            </a:pPr>
            <a:r>
              <a:rPr lang="zh-CN" altLang="en-US" sz="800" dirty="0"/>
              <a:t>	&lt;/head&gt;</a:t>
            </a:r>
          </a:p>
          <a:p>
            <a:pPr marL="0" indent="0" latinLnBrk="0">
              <a:lnSpc>
                <a:spcPts val="0"/>
              </a:lnSpc>
              <a:buNone/>
            </a:pPr>
            <a:r>
              <a:rPr lang="zh-CN" altLang="en-US" sz="800" dirty="0"/>
              <a:t>	&lt;style type="text/css"&gt;</a:t>
            </a:r>
          </a:p>
          <a:p>
            <a:pPr marL="0" indent="0" latinLnBrk="0">
              <a:lnSpc>
                <a:spcPts val="0"/>
              </a:lnSpc>
              <a:buNone/>
            </a:pPr>
            <a:r>
              <a:rPr lang="zh-CN" altLang="en-US" sz="800" dirty="0"/>
              <a:t>		.flip-list-move {transition: transform 1s;}</a:t>
            </a:r>
          </a:p>
          <a:p>
            <a:pPr marL="0" indent="0" latinLnBrk="0">
              <a:lnSpc>
                <a:spcPts val="0"/>
              </a:lnSpc>
              <a:buNone/>
            </a:pPr>
            <a:r>
              <a:rPr lang="zh-CN" altLang="en-US" sz="800" dirty="0"/>
              <a:t>	&lt;/style&gt;</a:t>
            </a:r>
          </a:p>
          <a:p>
            <a:pPr marL="0" indent="0" latinLnBrk="0">
              <a:lnSpc>
                <a:spcPts val="0"/>
              </a:lnSpc>
              <a:buNone/>
            </a:pPr>
            <a:r>
              <a:rPr lang="zh-CN" altLang="en-US" sz="800" dirty="0"/>
              <a:t>	&lt;body&gt;</a:t>
            </a:r>
          </a:p>
          <a:p>
            <a:pPr marL="0" indent="0" latinLnBrk="0">
              <a:lnSpc>
                <a:spcPts val="0"/>
              </a:lnSpc>
              <a:buNone/>
            </a:pPr>
            <a:r>
              <a:rPr lang="zh-CN" altLang="en-US" sz="800" dirty="0"/>
              <a:t>	&lt;script src="https://cdnjs.cloudflare.com/ajax/libs/lodash.js/4.14.1/lodash.min.js"&gt;&lt;/script&gt;</a:t>
            </a:r>
          </a:p>
          <a:p>
            <a:pPr marL="0" indent="0" latinLnBrk="0">
              <a:lnSpc>
                <a:spcPts val="0"/>
              </a:lnSpc>
              <a:buNone/>
            </a:pPr>
            <a:r>
              <a:rPr lang="zh-CN" altLang="en-US" sz="800" dirty="0"/>
              <a:t>	&lt;div id="flip-list-demo" class="demo"&gt;</a:t>
            </a:r>
          </a:p>
          <a:p>
            <a:pPr marL="0" indent="0" latinLnBrk="0">
              <a:lnSpc>
                <a:spcPts val="0"/>
              </a:lnSpc>
              <a:buNone/>
            </a:pPr>
            <a:r>
              <a:rPr lang="zh-CN" altLang="en-US" sz="800" dirty="0"/>
              <a:t>		&lt;button v-on:click="shuffle"&gt;Shuffle&lt;/button&gt;</a:t>
            </a:r>
          </a:p>
          <a:p>
            <a:pPr marL="0" indent="0" latinLnBrk="0">
              <a:lnSpc>
                <a:spcPts val="0"/>
              </a:lnSpc>
              <a:buNone/>
            </a:pPr>
            <a:r>
              <a:rPr lang="zh-CN" altLang="en-US" sz="800" dirty="0"/>
              <a:t>		&lt;transition-group name="flip-list" tag="ul"&gt;</a:t>
            </a:r>
          </a:p>
          <a:p>
            <a:pPr marL="0" indent="0" latinLnBrk="0">
              <a:lnSpc>
                <a:spcPts val="0"/>
              </a:lnSpc>
              <a:buNone/>
            </a:pPr>
            <a:r>
              <a:rPr lang="zh-CN" altLang="en-US" sz="800" dirty="0"/>
              <a:t>			&lt;li v-for="item in items" v-bind:key="item"&gt;</a:t>
            </a:r>
          </a:p>
          <a:p>
            <a:pPr marL="0" indent="0" latinLnBrk="0">
              <a:lnSpc>
                <a:spcPts val="0"/>
              </a:lnSpc>
              <a:buNone/>
            </a:pPr>
            <a:r>
              <a:rPr lang="zh-CN" altLang="en-US" sz="800" dirty="0"/>
              <a:t>				{{ item }}</a:t>
            </a:r>
          </a:p>
          <a:p>
            <a:pPr marL="0" indent="0" latinLnBrk="0">
              <a:lnSpc>
                <a:spcPts val="0"/>
              </a:lnSpc>
              <a:buNone/>
            </a:pPr>
            <a:r>
              <a:rPr lang="zh-CN" altLang="en-US" sz="800" dirty="0"/>
              <a:t>			&lt;/li&gt;</a:t>
            </a:r>
          </a:p>
          <a:p>
            <a:pPr marL="0" indent="0" latinLnBrk="0">
              <a:lnSpc>
                <a:spcPts val="0"/>
              </a:lnSpc>
              <a:buNone/>
            </a:pPr>
            <a:r>
              <a:rPr lang="zh-CN" altLang="en-US" sz="800" dirty="0"/>
              <a:t>		&lt;/transition-group&gt;</a:t>
            </a:r>
          </a:p>
          <a:p>
            <a:pPr marL="0" indent="0" latinLnBrk="0">
              <a:lnSpc>
                <a:spcPts val="0"/>
              </a:lnSpc>
              <a:buNone/>
            </a:pPr>
            <a:r>
              <a:rPr lang="zh-CN" altLang="en-US" sz="800" dirty="0"/>
              <a:t>	&lt;/div&gt;</a:t>
            </a:r>
          </a:p>
          <a:p>
            <a:pPr marL="0" indent="0" latinLnBrk="0">
              <a:lnSpc>
                <a:spcPts val="0"/>
              </a:lnSpc>
              <a:buNone/>
            </a:pPr>
            <a:r>
              <a:rPr lang="zh-CN" altLang="en-US" sz="800" dirty="0"/>
              <a:t>	&lt;script src="vue.js" type="text/javascript" charset="utf-8"&gt;&lt;/script&gt;</a:t>
            </a:r>
          </a:p>
          <a:p>
            <a:pPr marL="0" indent="0" latinLnBrk="0">
              <a:lnSpc>
                <a:spcPts val="0"/>
              </a:lnSpc>
              <a:buNone/>
            </a:pPr>
            <a:r>
              <a:rPr lang="zh-CN" altLang="en-US" sz="800" dirty="0"/>
              <a:t>	&lt;script type="text/javascript"&gt;</a:t>
            </a:r>
          </a:p>
          <a:p>
            <a:pPr marL="0" indent="0" latinLnBrk="0">
              <a:lnSpc>
                <a:spcPts val="0"/>
              </a:lnSpc>
              <a:buNone/>
            </a:pPr>
            <a:r>
              <a:rPr lang="zh-CN" altLang="en-US" sz="800" dirty="0"/>
              <a:t>		new Vue({</a:t>
            </a:r>
          </a:p>
          <a:p>
            <a:pPr marL="0" indent="0" latinLnBrk="0">
              <a:lnSpc>
                <a:spcPts val="0"/>
              </a:lnSpc>
              <a:buNone/>
            </a:pPr>
            <a:r>
              <a:rPr lang="zh-CN" altLang="en-US" sz="800" dirty="0"/>
              <a:t>			el: '#flip-list-demo',</a:t>
            </a:r>
          </a:p>
          <a:p>
            <a:pPr marL="0" indent="0" latinLnBrk="0">
              <a:lnSpc>
                <a:spcPts val="0"/>
              </a:lnSpc>
              <a:buNone/>
            </a:pPr>
            <a:r>
              <a:rPr lang="zh-CN" altLang="en-US" sz="800" dirty="0"/>
              <a:t>			data: {</a:t>
            </a:r>
          </a:p>
          <a:p>
            <a:pPr marL="0" indent="0" latinLnBrk="0">
              <a:lnSpc>
                <a:spcPts val="0"/>
              </a:lnSpc>
              <a:buNone/>
            </a:pPr>
            <a:r>
              <a:rPr lang="zh-CN" altLang="en-US" sz="800" dirty="0"/>
              <a:t>				items: [1, 2, 3, 4, 5, 6, 7, 8, 9]</a:t>
            </a:r>
          </a:p>
          <a:p>
            <a:pPr marL="0" indent="0" latinLnBrk="0">
              <a:lnSpc>
                <a:spcPts val="0"/>
              </a:lnSpc>
              <a:buNone/>
            </a:pPr>
            <a:r>
              <a:rPr lang="zh-CN" altLang="en-US" sz="800" dirty="0"/>
              <a:t>			},</a:t>
            </a:r>
          </a:p>
          <a:p>
            <a:pPr marL="0" indent="0" latinLnBrk="0">
              <a:lnSpc>
                <a:spcPts val="0"/>
              </a:lnSpc>
              <a:buNone/>
            </a:pPr>
            <a:r>
              <a:rPr lang="zh-CN" altLang="en-US" sz="800" dirty="0"/>
              <a:t>			methods: {</a:t>
            </a:r>
          </a:p>
          <a:p>
            <a:pPr marL="0" indent="0" latinLnBrk="0">
              <a:lnSpc>
                <a:spcPts val="0"/>
              </a:lnSpc>
              <a:buNone/>
            </a:pPr>
            <a:r>
              <a:rPr lang="zh-CN" altLang="en-US" sz="800" dirty="0"/>
              <a:t>				shuffle: function() {</a:t>
            </a:r>
          </a:p>
          <a:p>
            <a:pPr marL="0" indent="0" latinLnBrk="0">
              <a:lnSpc>
                <a:spcPts val="0"/>
              </a:lnSpc>
              <a:buNone/>
            </a:pPr>
            <a:r>
              <a:rPr lang="zh-CN" altLang="en-US" sz="800" dirty="0"/>
              <a:t>					this.items = _.shuffle(this.items)</a:t>
            </a:r>
          </a:p>
          <a:p>
            <a:pPr marL="0" indent="0" latinLnBrk="0">
              <a:lnSpc>
                <a:spcPts val="0"/>
              </a:lnSpc>
              <a:buNone/>
            </a:pPr>
            <a:r>
              <a:rPr lang="zh-CN" altLang="en-US" sz="800" dirty="0"/>
              <a:t>				}</a:t>
            </a:r>
          </a:p>
          <a:p>
            <a:pPr marL="0" indent="0" latinLnBrk="0">
              <a:lnSpc>
                <a:spcPts val="0"/>
              </a:lnSpc>
              <a:buNone/>
            </a:pPr>
            <a:r>
              <a:rPr lang="zh-CN" altLang="en-US" sz="800" dirty="0"/>
              <a:t>			}</a:t>
            </a:r>
          </a:p>
          <a:p>
            <a:pPr marL="0" indent="0" latinLnBrk="0">
              <a:lnSpc>
                <a:spcPts val="0"/>
              </a:lnSpc>
              <a:buNone/>
            </a:pPr>
            <a:r>
              <a:rPr lang="zh-CN" altLang="en-US" sz="800" dirty="0"/>
              <a:t>		})</a:t>
            </a:r>
          </a:p>
          <a:p>
            <a:pPr marL="0" indent="0" latinLnBrk="0">
              <a:lnSpc>
                <a:spcPts val="0"/>
              </a:lnSpc>
              <a:buNone/>
            </a:pPr>
            <a:r>
              <a:rPr lang="zh-CN" altLang="en-US" sz="800" dirty="0"/>
              <a:t>	&lt;/script&gt;</a:t>
            </a:r>
          </a:p>
          <a:p>
            <a:pPr marL="0" indent="0" latinLnBrk="0">
              <a:lnSpc>
                <a:spcPts val="0"/>
              </a:lnSpc>
              <a:buNone/>
            </a:pPr>
            <a:r>
              <a:rPr lang="zh-CN" altLang="en-US" sz="800" dirty="0"/>
              <a:t>	&lt;/body&gt;</a:t>
            </a:r>
          </a:p>
          <a:p>
            <a:pPr marL="0" indent="0" latinLnBrk="0">
              <a:lnSpc>
                <a:spcPts val="0"/>
              </a:lnSpc>
              <a:buNone/>
            </a:pPr>
            <a:r>
              <a:rPr lang="zh-CN" altLang="en-US" sz="800" dirty="0"/>
              <a:t>&lt;/html&gt;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2.9</a:t>
            </a:r>
            <a:r>
              <a:rPr lang="zh-CN" altLang="en-US" dirty="0" smtClean="0"/>
              <a:t> 列表渐进过渡的示例</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24</a:t>
            </a:fld>
            <a:endParaRPr kumimoji="1" lang="zh-CN" altLang="en-US"/>
          </a:p>
        </p:txBody>
      </p:sp>
      <p:sp>
        <p:nvSpPr>
          <p:cNvPr id="8" name="内容占位符 2"/>
          <p:cNvSpPr>
            <a:spLocks noGrp="1" noChangeArrowheads="1"/>
          </p:cNvSpPr>
          <p:nvPr>
            <p:ph idx="4294967295"/>
          </p:nvPr>
        </p:nvSpPr>
        <p:spPr>
          <a:xfrm>
            <a:off x="530225" y="927100"/>
            <a:ext cx="8229600" cy="3840480"/>
          </a:xfrm>
        </p:spPr>
        <p:txBody>
          <a:bodyPr/>
          <a:lstStyle/>
          <a:p>
            <a:pPr marL="0" indent="0" latinLnBrk="0">
              <a:lnSpc>
                <a:spcPts val="0"/>
              </a:lnSpc>
              <a:buNone/>
            </a:pPr>
            <a:r>
              <a:rPr lang="zh-CN" altLang="en-US" sz="800" dirty="0"/>
              <a:t>&lt;!DOCTYPE html&gt;</a:t>
            </a:r>
          </a:p>
          <a:p>
            <a:pPr marL="0" indent="0" latinLnBrk="0">
              <a:lnSpc>
                <a:spcPts val="0"/>
              </a:lnSpc>
              <a:buNone/>
            </a:pPr>
            <a:r>
              <a:rPr lang="zh-CN" altLang="en-US" sz="800" dirty="0"/>
              <a:t>&lt;html&gt;</a:t>
            </a:r>
          </a:p>
          <a:p>
            <a:pPr marL="0" indent="0" latinLnBrk="0">
              <a:lnSpc>
                <a:spcPts val="0"/>
              </a:lnSpc>
              <a:buNone/>
            </a:pPr>
            <a:r>
              <a:rPr lang="zh-CN" altLang="en-US" sz="800" dirty="0"/>
              <a:t>	&lt;head&gt;</a:t>
            </a:r>
          </a:p>
          <a:p>
            <a:pPr marL="0" indent="0" latinLnBrk="0">
              <a:lnSpc>
                <a:spcPts val="0"/>
              </a:lnSpc>
              <a:buNone/>
            </a:pPr>
            <a:r>
              <a:rPr lang="zh-CN" altLang="en-US" sz="800" dirty="0"/>
              <a:t>		&lt;meta charset="UTF-8"&gt;</a:t>
            </a:r>
          </a:p>
          <a:p>
            <a:pPr marL="0" indent="0" latinLnBrk="0">
              <a:lnSpc>
                <a:spcPts val="0"/>
              </a:lnSpc>
              <a:buNone/>
            </a:pPr>
            <a:r>
              <a:rPr lang="zh-CN" altLang="en-US" sz="800" dirty="0"/>
              <a:t>		&lt;title&gt;&lt;/title&gt;</a:t>
            </a:r>
          </a:p>
          <a:p>
            <a:pPr marL="0" indent="0" latinLnBrk="0">
              <a:lnSpc>
                <a:spcPts val="0"/>
              </a:lnSpc>
              <a:buNone/>
            </a:pPr>
            <a:r>
              <a:rPr lang="zh-CN" altLang="en-US" sz="800" dirty="0"/>
              <a:t>	&lt;/head&gt;</a:t>
            </a:r>
          </a:p>
          <a:p>
            <a:pPr marL="0" indent="0" latinLnBrk="0">
              <a:lnSpc>
                <a:spcPts val="0"/>
              </a:lnSpc>
              <a:buNone/>
            </a:pPr>
            <a:r>
              <a:rPr lang="zh-CN" altLang="en-US" sz="800" dirty="0"/>
              <a:t>	&lt;style type="text/css"&gt;</a:t>
            </a:r>
          </a:p>
          <a:p>
            <a:pPr marL="0" indent="0" latinLnBrk="0">
              <a:lnSpc>
                <a:spcPts val="0"/>
              </a:lnSpc>
              <a:buNone/>
            </a:pPr>
            <a:r>
              <a:rPr lang="zh-CN" altLang="en-US" sz="800" dirty="0"/>
              <a:t>		.list-item {display: inline-block;margin-right: 10px;}</a:t>
            </a:r>
          </a:p>
          <a:p>
            <a:pPr marL="0" indent="0" latinLnBrk="0">
              <a:lnSpc>
                <a:spcPts val="0"/>
              </a:lnSpc>
              <a:buNone/>
            </a:pPr>
            <a:r>
              <a:rPr lang="zh-CN" altLang="en-US" sz="800" dirty="0"/>
              <a:t>		.list-enter-active,.list-leave-active {transition: all 1s;}</a:t>
            </a:r>
          </a:p>
          <a:p>
            <a:pPr marL="0" indent="0" latinLnBrk="0">
              <a:lnSpc>
                <a:spcPts val="0"/>
              </a:lnSpc>
              <a:buNone/>
            </a:pPr>
            <a:r>
              <a:rPr lang="zh-CN" altLang="en-US" sz="800" dirty="0"/>
              <a:t>		.list-enter,.list-leave-active {opacity: 0;transform: translateY(30px);}</a:t>
            </a:r>
          </a:p>
          <a:p>
            <a:pPr marL="0" indent="0" latinLnBrk="0">
              <a:lnSpc>
                <a:spcPts val="0"/>
              </a:lnSpc>
              <a:buNone/>
            </a:pPr>
            <a:r>
              <a:rPr lang="zh-CN" altLang="en-US" sz="800" dirty="0"/>
              <a:t>	&lt;/style&gt;</a:t>
            </a:r>
          </a:p>
          <a:p>
            <a:pPr marL="0" indent="0" latinLnBrk="0">
              <a:lnSpc>
                <a:spcPts val="0"/>
              </a:lnSpc>
              <a:buNone/>
            </a:pPr>
            <a:r>
              <a:rPr lang="zh-CN" altLang="en-US" sz="800" dirty="0"/>
              <a:t>	&lt;body&gt;</a:t>
            </a:r>
          </a:p>
          <a:p>
            <a:pPr marL="0" indent="0" latinLnBrk="0">
              <a:lnSpc>
                <a:spcPts val="0"/>
              </a:lnSpc>
              <a:buNone/>
            </a:pPr>
            <a:r>
              <a:rPr lang="zh-CN" altLang="en-US" sz="800" dirty="0"/>
              <a:t>		&lt;script src="https://cdnjs.cloudflare.com/ajax/libs/velocity/1.2.3/velocity.min.js"&gt;&lt;/script&gt;</a:t>
            </a:r>
          </a:p>
          <a:p>
            <a:pPr marL="0" indent="0" latinLnBrk="0">
              <a:lnSpc>
                <a:spcPts val="0"/>
              </a:lnSpc>
              <a:buNone/>
            </a:pPr>
            <a:r>
              <a:rPr lang="zh-CN" altLang="en-US" sz="800" dirty="0"/>
              <a:t>		&lt;div id="staggered-list-demo"&gt;</a:t>
            </a:r>
          </a:p>
          <a:p>
            <a:pPr marL="0" indent="0" latinLnBrk="0">
              <a:lnSpc>
                <a:spcPts val="0"/>
              </a:lnSpc>
              <a:buNone/>
            </a:pPr>
            <a:r>
              <a:rPr lang="zh-CN" altLang="en-US" sz="800" dirty="0"/>
              <a:t>			&lt;input v-model="query"&gt;</a:t>
            </a:r>
          </a:p>
          <a:p>
            <a:pPr marL="0" indent="0" latinLnBrk="0">
              <a:lnSpc>
                <a:spcPts val="0"/>
              </a:lnSpc>
              <a:buNone/>
            </a:pPr>
            <a:r>
              <a:rPr lang="zh-CN" altLang="en-US" sz="800" dirty="0"/>
              <a:t>			&lt;transition-group name="staggered-fade" tag="ul" v-bind:css="false" v-on:before-enter="beforeEnter" v-on:enter="enter" v-on:leave="leave"&gt;</a:t>
            </a:r>
          </a:p>
          <a:p>
            <a:pPr marL="0" indent="0" latinLnBrk="0">
              <a:lnSpc>
                <a:spcPts val="0"/>
              </a:lnSpc>
              <a:buNone/>
            </a:pPr>
            <a:r>
              <a:rPr lang="zh-CN" altLang="en-US" sz="800" dirty="0"/>
              <a:t>				&lt;li v-for="(item, index) in computedList" v-bind:key="item.msg" v-bind:data-index="index"&gt;{{ item.msg }}&lt;/li&gt;</a:t>
            </a:r>
          </a:p>
          <a:p>
            <a:pPr marL="0" indent="0" latinLnBrk="0">
              <a:lnSpc>
                <a:spcPts val="0"/>
              </a:lnSpc>
              <a:buNone/>
            </a:pPr>
            <a:r>
              <a:rPr lang="zh-CN" altLang="en-US" sz="800" dirty="0"/>
              <a:t>			&lt;/transition-group&gt;</a:t>
            </a:r>
          </a:p>
          <a:p>
            <a:pPr marL="0" indent="0" latinLnBrk="0">
              <a:lnSpc>
                <a:spcPts val="0"/>
              </a:lnSpc>
              <a:buNone/>
            </a:pPr>
            <a:r>
              <a:rPr lang="zh-CN" altLang="en-US" sz="800" dirty="0"/>
              <a:t>		&lt;/div&gt;</a:t>
            </a:r>
          </a:p>
          <a:p>
            <a:pPr marL="0" indent="0" latinLnBrk="0">
              <a:lnSpc>
                <a:spcPts val="0"/>
              </a:lnSpc>
              <a:buNone/>
            </a:pPr>
            <a:r>
              <a:rPr lang="zh-CN" altLang="en-US" sz="800" dirty="0"/>
              <a:t>		&lt;script src="vue.js" type="text/javascript" charset="utf-8"&gt;&lt;/script&gt;</a:t>
            </a:r>
          </a:p>
          <a:p>
            <a:pPr marL="0" indent="0" latinLnBrk="0">
              <a:lnSpc>
                <a:spcPts val="0"/>
              </a:lnSpc>
              <a:buNone/>
            </a:pPr>
            <a:r>
              <a:rPr lang="zh-CN" altLang="en-US" sz="800" dirty="0"/>
              <a:t>		&lt;script type="text/javascript"&gt;</a:t>
            </a:r>
          </a:p>
          <a:p>
            <a:pPr marL="0" indent="0" latinLnBrk="0">
              <a:lnSpc>
                <a:spcPts val="0"/>
              </a:lnSpc>
              <a:buNone/>
            </a:pPr>
            <a:r>
              <a:rPr lang="zh-CN" altLang="en-US" sz="800" dirty="0"/>
              <a:t>			new Vue({</a:t>
            </a:r>
          </a:p>
          <a:p>
            <a:pPr marL="0" indent="0" latinLnBrk="0">
              <a:lnSpc>
                <a:spcPts val="0"/>
              </a:lnSpc>
              <a:buNone/>
            </a:pPr>
            <a:r>
              <a:rPr lang="zh-CN" altLang="en-US" sz="800" dirty="0"/>
              <a:t>				el: '#staggered-list-demo',</a:t>
            </a:r>
          </a:p>
          <a:p>
            <a:pPr marL="0" indent="0" latinLnBrk="0">
              <a:lnSpc>
                <a:spcPts val="0"/>
              </a:lnSpc>
              <a:buNone/>
            </a:pPr>
            <a:r>
              <a:rPr lang="zh-CN" altLang="en-US" sz="800" dirty="0"/>
              <a:t>				data: {</a:t>
            </a:r>
          </a:p>
          <a:p>
            <a:pPr marL="0" indent="0" latinLnBrk="0">
              <a:lnSpc>
                <a:spcPts val="0"/>
              </a:lnSpc>
              <a:buNone/>
            </a:pPr>
            <a:r>
              <a:rPr lang="zh-CN" altLang="en-US" sz="800" dirty="0"/>
              <a:t>					query: '',</a:t>
            </a:r>
          </a:p>
          <a:p>
            <a:pPr marL="0" indent="0" latinLnBrk="0">
              <a:lnSpc>
                <a:spcPts val="0"/>
              </a:lnSpc>
              <a:buNone/>
            </a:pPr>
            <a:r>
              <a:rPr lang="zh-CN" altLang="en-US" sz="800" dirty="0"/>
              <a:t>					list: [{ msg: 'Bruce Lee' },{ msg: 'Jackie Chan' },{ msg: 'Chuck Norris' },{ msg: 'Jet Li' },{ msg: 'Kung Fury' }]</a:t>
            </a:r>
          </a:p>
          <a:p>
            <a:pPr marL="0" indent="0" latinLnBrk="0">
              <a:lnSpc>
                <a:spcPts val="0"/>
              </a:lnSpc>
              <a:buNone/>
            </a:pPr>
            <a:r>
              <a:rPr lang="zh-CN" altLang="en-US" sz="800" dirty="0"/>
              <a:t>				}</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2.9</a:t>
            </a:r>
            <a:r>
              <a:rPr lang="zh-CN" altLang="en-US" dirty="0" smtClean="0"/>
              <a:t> 列表渐进过渡的示例</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25</a:t>
            </a:fld>
            <a:endParaRPr kumimoji="1" lang="zh-CN" altLang="en-US"/>
          </a:p>
        </p:txBody>
      </p:sp>
      <p:sp>
        <p:nvSpPr>
          <p:cNvPr id="8" name="内容占位符 2"/>
          <p:cNvSpPr>
            <a:spLocks noGrp="1" noChangeArrowheads="1"/>
          </p:cNvSpPr>
          <p:nvPr>
            <p:ph idx="4294967295"/>
          </p:nvPr>
        </p:nvSpPr>
        <p:spPr>
          <a:xfrm>
            <a:off x="549275" y="651510"/>
            <a:ext cx="8229600" cy="3840480"/>
          </a:xfrm>
        </p:spPr>
        <p:txBody>
          <a:bodyPr/>
          <a:lstStyle/>
          <a:p>
            <a:pPr marL="0" indent="0" latinLnBrk="0">
              <a:lnSpc>
                <a:spcPts val="0"/>
              </a:lnSpc>
              <a:buNone/>
            </a:pPr>
            <a:endParaRPr lang="zh-CN" altLang="en-US" sz="800" dirty="0"/>
          </a:p>
          <a:p>
            <a:pPr marL="0" indent="0" latinLnBrk="0">
              <a:lnSpc>
                <a:spcPts val="0"/>
              </a:lnSpc>
              <a:buNone/>
            </a:pPr>
            <a:r>
              <a:rPr lang="zh-CN" altLang="en-US" sz="800" dirty="0"/>
              <a:t>				computed: {</a:t>
            </a:r>
          </a:p>
          <a:p>
            <a:pPr marL="0" indent="0" latinLnBrk="0">
              <a:lnSpc>
                <a:spcPts val="0"/>
              </a:lnSpc>
              <a:buNone/>
            </a:pPr>
            <a:r>
              <a:rPr lang="zh-CN" altLang="en-US" sz="800" dirty="0"/>
              <a:t>					computedList: function() {</a:t>
            </a:r>
          </a:p>
          <a:p>
            <a:pPr marL="0" indent="0" latinLnBrk="0">
              <a:lnSpc>
                <a:spcPts val="0"/>
              </a:lnSpc>
              <a:buNone/>
            </a:pPr>
            <a:r>
              <a:rPr lang="zh-CN" altLang="en-US" sz="800" dirty="0"/>
              <a:t>						var vm = this</a:t>
            </a:r>
          </a:p>
          <a:p>
            <a:pPr marL="0" indent="0" latinLnBrk="0">
              <a:lnSpc>
                <a:spcPts val="0"/>
              </a:lnSpc>
              <a:buNone/>
            </a:pPr>
            <a:r>
              <a:rPr lang="zh-CN" altLang="en-US" sz="800" dirty="0"/>
              <a:t>						return this.list.filter(function(item) {</a:t>
            </a:r>
          </a:p>
          <a:p>
            <a:pPr marL="0" indent="0" latinLnBrk="0">
              <a:lnSpc>
                <a:spcPts val="0"/>
              </a:lnSpc>
              <a:buNone/>
            </a:pPr>
            <a:r>
              <a:rPr lang="zh-CN" altLang="en-US" sz="800" dirty="0"/>
              <a:t>							return item.msg.toLowerCase().indexOf(vm.query.toLowerCase()) !== -1</a:t>
            </a:r>
          </a:p>
          <a:p>
            <a:pPr marL="0" indent="0" latinLnBrk="0">
              <a:lnSpc>
                <a:spcPts val="0"/>
              </a:lnSpc>
              <a:buNone/>
            </a:pPr>
            <a:r>
              <a:rPr lang="zh-CN" altLang="en-US" sz="800" dirty="0"/>
              <a:t>						})</a:t>
            </a:r>
          </a:p>
          <a:p>
            <a:pPr marL="0" indent="0" latinLnBrk="0">
              <a:lnSpc>
                <a:spcPts val="0"/>
              </a:lnSpc>
              <a:buNone/>
            </a:pPr>
            <a:r>
              <a:rPr lang="zh-CN" altLang="en-US" sz="800" dirty="0"/>
              <a:t>					}</a:t>
            </a:r>
          </a:p>
          <a:p>
            <a:pPr marL="0" indent="0" latinLnBrk="0">
              <a:lnSpc>
                <a:spcPts val="0"/>
              </a:lnSpc>
              <a:buNone/>
            </a:pPr>
            <a:r>
              <a:rPr lang="zh-CN" altLang="en-US" sz="800" dirty="0"/>
              <a:t>				},</a:t>
            </a:r>
          </a:p>
          <a:p>
            <a:pPr marL="0" indent="0" latinLnBrk="0">
              <a:lnSpc>
                <a:spcPts val="0"/>
              </a:lnSpc>
              <a:buNone/>
            </a:pPr>
            <a:r>
              <a:rPr lang="zh-CN" altLang="en-US" sz="800" dirty="0"/>
              <a:t>				methods: {</a:t>
            </a:r>
          </a:p>
          <a:p>
            <a:pPr marL="0" indent="0" latinLnBrk="0">
              <a:lnSpc>
                <a:spcPts val="0"/>
              </a:lnSpc>
              <a:buNone/>
            </a:pPr>
            <a:r>
              <a:rPr lang="zh-CN" altLang="en-US" sz="800" dirty="0"/>
              <a:t>					beforeEnter: function(el) {</a:t>
            </a:r>
          </a:p>
          <a:p>
            <a:pPr marL="0" indent="0" latinLnBrk="0">
              <a:lnSpc>
                <a:spcPts val="0"/>
              </a:lnSpc>
              <a:buNone/>
            </a:pPr>
            <a:r>
              <a:rPr lang="zh-CN" altLang="en-US" sz="800" dirty="0"/>
              <a:t>						el.style.opacity = 0</a:t>
            </a:r>
          </a:p>
          <a:p>
            <a:pPr marL="0" indent="0" latinLnBrk="0">
              <a:lnSpc>
                <a:spcPts val="0"/>
              </a:lnSpc>
              <a:buNone/>
            </a:pPr>
            <a:r>
              <a:rPr lang="zh-CN" altLang="en-US" sz="800" dirty="0"/>
              <a:t>						el.style.height = 0</a:t>
            </a:r>
          </a:p>
          <a:p>
            <a:pPr marL="0" indent="0" latinLnBrk="0">
              <a:lnSpc>
                <a:spcPts val="0"/>
              </a:lnSpc>
              <a:buNone/>
            </a:pPr>
            <a:r>
              <a:rPr lang="zh-CN" altLang="en-US" sz="800" dirty="0"/>
              <a:t>					},</a:t>
            </a:r>
          </a:p>
          <a:p>
            <a:pPr marL="0" indent="0" latinLnBrk="0">
              <a:lnSpc>
                <a:spcPts val="0"/>
              </a:lnSpc>
              <a:buNone/>
            </a:pPr>
            <a:r>
              <a:rPr lang="zh-CN" altLang="en-US" sz="800" dirty="0"/>
              <a:t>					enter: function(el, done) {</a:t>
            </a:r>
          </a:p>
          <a:p>
            <a:pPr marL="0" indent="0" latinLnBrk="0">
              <a:lnSpc>
                <a:spcPts val="0"/>
              </a:lnSpc>
              <a:buNone/>
            </a:pPr>
            <a:r>
              <a:rPr lang="zh-CN" altLang="en-US" sz="800" dirty="0"/>
              <a:t>						var delay = el.dataset.index * 150</a:t>
            </a:r>
          </a:p>
          <a:p>
            <a:pPr marL="0" indent="0" latinLnBrk="0">
              <a:lnSpc>
                <a:spcPts val="0"/>
              </a:lnSpc>
              <a:buNone/>
            </a:pPr>
            <a:r>
              <a:rPr lang="zh-CN" altLang="en-US" sz="800" dirty="0"/>
              <a:t>						setTimeout(function() {</a:t>
            </a:r>
          </a:p>
          <a:p>
            <a:pPr marL="0" indent="0" latinLnBrk="0">
              <a:lnSpc>
                <a:spcPts val="0"/>
              </a:lnSpc>
              <a:buNone/>
            </a:pPr>
            <a:r>
              <a:rPr lang="zh-CN" altLang="en-US" sz="800" dirty="0"/>
              <a:t>							Velocity(</a:t>
            </a:r>
          </a:p>
          <a:p>
            <a:pPr marL="0" indent="0" latinLnBrk="0">
              <a:lnSpc>
                <a:spcPts val="0"/>
              </a:lnSpc>
              <a:buNone/>
            </a:pPr>
            <a:r>
              <a:rPr lang="zh-CN" altLang="en-US" sz="800" dirty="0"/>
              <a:t>								el, { opacity: 1, height: '1.6em' }, { complete: done }</a:t>
            </a:r>
          </a:p>
          <a:p>
            <a:pPr marL="0" indent="0" latinLnBrk="0">
              <a:lnSpc>
                <a:spcPts val="0"/>
              </a:lnSpc>
              <a:buNone/>
            </a:pPr>
            <a:r>
              <a:rPr lang="zh-CN" altLang="en-US" sz="800" dirty="0"/>
              <a:t>							)</a:t>
            </a:r>
          </a:p>
          <a:p>
            <a:pPr marL="0" indent="0" latinLnBrk="0">
              <a:lnSpc>
                <a:spcPts val="0"/>
              </a:lnSpc>
              <a:buNone/>
            </a:pPr>
            <a:r>
              <a:rPr lang="zh-CN" altLang="en-US" sz="800" dirty="0"/>
              <a:t>						}, delay)</a:t>
            </a:r>
          </a:p>
          <a:p>
            <a:pPr marL="0" indent="0" latinLnBrk="0">
              <a:lnSpc>
                <a:spcPts val="0"/>
              </a:lnSpc>
              <a:buNone/>
            </a:pPr>
            <a:r>
              <a:rPr lang="zh-CN" altLang="en-US" sz="800" dirty="0"/>
              <a:t>					},</a:t>
            </a:r>
          </a:p>
          <a:p>
            <a:pPr marL="0" indent="0" latinLnBrk="0">
              <a:lnSpc>
                <a:spcPts val="0"/>
              </a:lnSpc>
              <a:buNone/>
            </a:pPr>
            <a:r>
              <a:rPr lang="zh-CN" altLang="en-US" sz="800" dirty="0"/>
              <a:t>					leave: function(el, done) {</a:t>
            </a:r>
          </a:p>
          <a:p>
            <a:pPr marL="0" indent="0" latinLnBrk="0">
              <a:lnSpc>
                <a:spcPts val="0"/>
              </a:lnSpc>
              <a:buNone/>
            </a:pPr>
            <a:r>
              <a:rPr lang="zh-CN" altLang="en-US" sz="800" dirty="0"/>
              <a:t>						var delay = el.dataset.index * 150</a:t>
            </a:r>
          </a:p>
          <a:p>
            <a:pPr marL="0" indent="0" latinLnBrk="0">
              <a:lnSpc>
                <a:spcPts val="0"/>
              </a:lnSpc>
              <a:buNone/>
            </a:pPr>
            <a:r>
              <a:rPr lang="zh-CN" altLang="en-US" sz="800" dirty="0"/>
              <a:t>						setTimeout(function() {</a:t>
            </a:r>
          </a:p>
          <a:p>
            <a:pPr marL="0" indent="0" latinLnBrk="0">
              <a:lnSpc>
                <a:spcPts val="0"/>
              </a:lnSpc>
              <a:buNone/>
            </a:pPr>
            <a:r>
              <a:rPr lang="zh-CN" altLang="en-US" sz="800" dirty="0"/>
              <a:t>							Velocity(</a:t>
            </a:r>
          </a:p>
          <a:p>
            <a:pPr marL="0" indent="0" latinLnBrk="0">
              <a:lnSpc>
                <a:spcPts val="0"/>
              </a:lnSpc>
              <a:buNone/>
            </a:pPr>
            <a:r>
              <a:rPr lang="zh-CN" altLang="en-US" sz="800" dirty="0"/>
              <a:t>								el, { opacity: 0, height: 0 }, { complete: done }</a:t>
            </a:r>
          </a:p>
          <a:p>
            <a:pPr marL="0" indent="0" latinLnBrk="0">
              <a:lnSpc>
                <a:spcPts val="0"/>
              </a:lnSpc>
              <a:buNone/>
            </a:pPr>
            <a:r>
              <a:rPr lang="zh-CN" altLang="en-US" sz="800" dirty="0"/>
              <a:t>							)</a:t>
            </a:r>
          </a:p>
          <a:p>
            <a:pPr marL="0" indent="0" latinLnBrk="0">
              <a:lnSpc>
                <a:spcPts val="0"/>
              </a:lnSpc>
              <a:buNone/>
            </a:pPr>
            <a:r>
              <a:rPr lang="zh-CN" altLang="en-US" sz="800" dirty="0"/>
              <a:t>						}, delay)</a:t>
            </a:r>
          </a:p>
          <a:p>
            <a:pPr marL="0" indent="0" latinLnBrk="0">
              <a:lnSpc>
                <a:spcPts val="0"/>
              </a:lnSpc>
              <a:buNone/>
            </a:pPr>
            <a:r>
              <a:rPr lang="zh-CN" altLang="en-US" sz="800" dirty="0"/>
              <a:t>					}</a:t>
            </a:r>
          </a:p>
          <a:p>
            <a:pPr marL="0" indent="0" latinLnBrk="0">
              <a:lnSpc>
                <a:spcPts val="0"/>
              </a:lnSpc>
              <a:buNone/>
            </a:pPr>
            <a:r>
              <a:rPr lang="zh-CN" altLang="en-US" sz="800" dirty="0"/>
              <a:t>				}</a:t>
            </a:r>
          </a:p>
          <a:p>
            <a:pPr marL="0" indent="0" latinLnBrk="0">
              <a:lnSpc>
                <a:spcPts val="0"/>
              </a:lnSpc>
              <a:buNone/>
            </a:pPr>
            <a:r>
              <a:rPr lang="zh-CN" altLang="en-US" sz="800" dirty="0"/>
              <a:t>			})</a:t>
            </a:r>
          </a:p>
          <a:p>
            <a:pPr marL="0" indent="0" latinLnBrk="0">
              <a:lnSpc>
                <a:spcPts val="0"/>
              </a:lnSpc>
              <a:buNone/>
            </a:pPr>
            <a:r>
              <a:rPr lang="zh-CN" altLang="en-US" sz="800" dirty="0"/>
              <a:t>		&lt;/script&gt;</a:t>
            </a:r>
          </a:p>
          <a:p>
            <a:pPr marL="0" indent="0" latinLnBrk="0">
              <a:lnSpc>
                <a:spcPts val="0"/>
              </a:lnSpc>
              <a:buNone/>
            </a:pPr>
            <a:r>
              <a:rPr lang="zh-CN" altLang="en-US" sz="800" dirty="0"/>
              <a:t>	&lt;/body&gt;</a:t>
            </a:r>
          </a:p>
          <a:p>
            <a:pPr marL="0" indent="0" latinLnBrk="0">
              <a:lnSpc>
                <a:spcPts val="0"/>
              </a:lnSpc>
              <a:buNone/>
            </a:pPr>
            <a:r>
              <a:rPr lang="zh-CN" altLang="en-US" sz="800" dirty="0"/>
              <a:t>&lt;/html&gt;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6050" y="2187708"/>
            <a:ext cx="4301560" cy="466182"/>
          </a:xfrm>
        </p:spPr>
        <p:txBody>
          <a:bodyPr>
            <a:noAutofit/>
          </a:bodyPr>
          <a:lstStyle/>
          <a:p>
            <a:r>
              <a:rPr kumimoji="1" lang="en-US" altLang="zh-CN" sz="3600" dirty="0" smtClean="0"/>
              <a:t>3. </a:t>
            </a:r>
            <a:r>
              <a:rPr kumimoji="1" lang="zh-CN" altLang="en-US" sz="3600" dirty="0" smtClean="0"/>
              <a:t>过渡状态</a:t>
            </a:r>
            <a:endParaRPr kumimoji="1" lang="zh-CN" altLang="en-US" sz="3300" dirty="0"/>
          </a:p>
        </p:txBody>
      </p:sp>
      <p:grpSp>
        <p:nvGrpSpPr>
          <p:cNvPr id="20" name="组 19"/>
          <p:cNvGrpSpPr/>
          <p:nvPr/>
        </p:nvGrpSpPr>
        <p:grpSpPr>
          <a:xfrm>
            <a:off x="2339752" y="1779662"/>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29470"/>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3.1 </a:t>
            </a:r>
            <a:r>
              <a:rPr kumimoji="1" lang="zh-CN" altLang="en-US" dirty="0" smtClean="0"/>
              <a:t>过渡状态</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27</a:t>
            </a:fld>
            <a:endParaRPr kumimoji="1" lang="zh-CN" altLang="en-US"/>
          </a:p>
        </p:txBody>
      </p:sp>
      <p:sp>
        <p:nvSpPr>
          <p:cNvPr id="7" name="内容占位符 2"/>
          <p:cNvSpPr>
            <a:spLocks noGrp="1" noChangeArrowheads="1"/>
          </p:cNvSpPr>
          <p:nvPr>
            <p:ph idx="4294967295"/>
          </p:nvPr>
        </p:nvSpPr>
        <p:spPr>
          <a:xfrm>
            <a:off x="539552" y="709837"/>
            <a:ext cx="8229600" cy="3734122"/>
          </a:xfrm>
        </p:spPr>
        <p:txBody>
          <a:bodyPr/>
          <a:lstStyle/>
          <a:p>
            <a:pPr marL="0" indent="0">
              <a:buNone/>
            </a:pPr>
            <a:r>
              <a:rPr lang="en-US" altLang="zh-CN" sz="1400" dirty="0" err="1"/>
              <a:t>Vue</a:t>
            </a:r>
            <a:r>
              <a:rPr lang="en-US" altLang="zh-CN" sz="1400" dirty="0"/>
              <a:t> </a:t>
            </a:r>
            <a:r>
              <a:rPr lang="zh-CN" altLang="en-US" sz="1400" dirty="0"/>
              <a:t>的过渡系统提供了非常多简单的方法设置进入、离开和列表的动效。那么对于数据元素本身的动效呢，比如：</a:t>
            </a:r>
          </a:p>
          <a:p>
            <a:pPr lvl="1"/>
            <a:r>
              <a:rPr lang="zh-CN" altLang="en-US" dirty="0"/>
              <a:t>数字和运算</a:t>
            </a:r>
          </a:p>
          <a:p>
            <a:pPr lvl="1"/>
            <a:r>
              <a:rPr lang="zh-CN" altLang="en-US" dirty="0"/>
              <a:t>颜色的显示</a:t>
            </a:r>
          </a:p>
          <a:p>
            <a:pPr lvl="1"/>
            <a:r>
              <a:rPr lang="en-US" altLang="zh-CN" dirty="0"/>
              <a:t>SVG </a:t>
            </a:r>
            <a:r>
              <a:rPr lang="zh-CN" altLang="en-US" dirty="0"/>
              <a:t>节点的位置</a:t>
            </a:r>
          </a:p>
          <a:p>
            <a:pPr lvl="1"/>
            <a:r>
              <a:rPr lang="zh-CN" altLang="en-US" dirty="0"/>
              <a:t>元素的大小和其他的属性</a:t>
            </a:r>
          </a:p>
          <a:p>
            <a:pPr marL="0" indent="0">
              <a:buNone/>
            </a:pPr>
            <a:r>
              <a:rPr lang="zh-CN" altLang="en-US" sz="1400" dirty="0"/>
              <a:t>所有的原始数字都被事先存储起来，可以直接转换到数字。做到这一步，我们就可以结合 </a:t>
            </a:r>
            <a:r>
              <a:rPr lang="en-US" altLang="zh-CN" sz="1400" dirty="0" err="1"/>
              <a:t>Vue</a:t>
            </a:r>
            <a:r>
              <a:rPr lang="en-US" altLang="zh-CN" sz="1400" dirty="0"/>
              <a:t> </a:t>
            </a:r>
            <a:r>
              <a:rPr lang="zh-CN" altLang="en-US" sz="1400" dirty="0"/>
              <a:t>的响应式和组件系统，使用第三方库来实现切换元素的过渡状态</a:t>
            </a:r>
            <a:r>
              <a:rPr lang="zh-CN" altLang="en-US" sz="1400" dirty="0" smtClean="0"/>
              <a:t>。</a:t>
            </a:r>
            <a:endParaRPr lang="zh-CN" altLang="en-US" sz="1400"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3.1 </a:t>
            </a:r>
            <a:r>
              <a:rPr kumimoji="1" lang="zh-CN" altLang="en-US" dirty="0" smtClean="0"/>
              <a:t>过渡状态</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28</a:t>
            </a:fld>
            <a:endParaRPr kumimoji="1" lang="zh-CN" altLang="en-US"/>
          </a:p>
        </p:txBody>
      </p:sp>
      <p:sp>
        <p:nvSpPr>
          <p:cNvPr id="7" name="内容占位符 2"/>
          <p:cNvSpPr>
            <a:spLocks noGrp="1" noChangeArrowheads="1"/>
          </p:cNvSpPr>
          <p:nvPr>
            <p:ph idx="4294967295"/>
          </p:nvPr>
        </p:nvSpPr>
        <p:spPr>
          <a:xfrm>
            <a:off x="539552" y="709837"/>
            <a:ext cx="8229600" cy="4057428"/>
          </a:xfrm>
        </p:spPr>
        <p:txBody>
          <a:bodyPr/>
          <a:lstStyle/>
          <a:p>
            <a:pPr eaLnBrk="1" hangingPunct="1"/>
            <a:r>
              <a:rPr lang="zh-CN" altLang="en-US" sz="1600" dirty="0" smtClean="0"/>
              <a:t>动态动画与</a:t>
            </a:r>
            <a:r>
              <a:rPr lang="en-US" altLang="zh-CN" sz="1600" dirty="0" smtClean="0"/>
              <a:t>watcher</a:t>
            </a:r>
            <a:endParaRPr lang="zh-CN" altLang="en-US" sz="1600" dirty="0" smtClean="0"/>
          </a:p>
          <a:p>
            <a:pPr marL="0" indent="0">
              <a:buNone/>
            </a:pPr>
            <a:r>
              <a:rPr lang="zh-CN" altLang="en-US" sz="1600" dirty="0"/>
              <a:t>通过 </a:t>
            </a:r>
            <a:r>
              <a:rPr lang="en-US" altLang="zh-CN" sz="1600" dirty="0"/>
              <a:t>watcher </a:t>
            </a:r>
            <a:r>
              <a:rPr lang="zh-CN" altLang="en-US" sz="1600" dirty="0"/>
              <a:t>我们能监听到任何数值属性的数值更新</a:t>
            </a:r>
            <a:r>
              <a:rPr lang="zh-CN" altLang="en-US" sz="1600" dirty="0" smtClean="0"/>
              <a:t>。例子如下：</a:t>
            </a:r>
          </a:p>
          <a:p>
            <a:pPr marL="0" indent="0">
              <a:buNone/>
            </a:pPr>
            <a:endParaRPr lang="zh-CN" altLang="en-US" dirty="0" smtClean="0"/>
          </a:p>
        </p:txBody>
      </p:sp>
      <p:graphicFrame>
        <p:nvGraphicFramePr>
          <p:cNvPr id="3" name="表格 2"/>
          <p:cNvGraphicFramePr>
            <a:graphicFrameLocks noGrp="1"/>
          </p:cNvGraphicFramePr>
          <p:nvPr/>
        </p:nvGraphicFramePr>
        <p:xfrm>
          <a:off x="539552" y="1663121"/>
          <a:ext cx="6600825" cy="982448"/>
        </p:xfrm>
        <a:graphic>
          <a:graphicData uri="http://schemas.openxmlformats.org/drawingml/2006/table">
            <a:tbl>
              <a:tblPr/>
              <a:tblGrid>
                <a:gridCol w="6600825"/>
              </a:tblGrid>
              <a:tr h="982448">
                <a:tc>
                  <a:txBody>
                    <a:bodyPr/>
                    <a:lstStyle/>
                    <a:p>
                      <a:r>
                        <a:rPr lang="en-US" sz="1200" dirty="0">
                          <a:solidFill>
                            <a:srgbClr val="2973B7"/>
                          </a:solidFill>
                          <a:effectLst/>
                        </a:rPr>
                        <a:t>&lt;script </a:t>
                      </a:r>
                      <a:r>
                        <a:rPr lang="en-US" sz="1200" dirty="0" err="1">
                          <a:solidFill>
                            <a:srgbClr val="2973B7"/>
                          </a:solidFill>
                          <a:effectLst/>
                        </a:rPr>
                        <a:t>src</a:t>
                      </a:r>
                      <a:r>
                        <a:rPr lang="en-US" sz="1200" dirty="0">
                          <a:solidFill>
                            <a:srgbClr val="2973B7"/>
                          </a:solidFill>
                          <a:effectLst/>
                        </a:rPr>
                        <a:t>=</a:t>
                      </a:r>
                      <a:r>
                        <a:rPr lang="en-US" sz="1200" dirty="0">
                          <a:solidFill>
                            <a:srgbClr val="42B983"/>
                          </a:solidFill>
                          <a:effectLst/>
                        </a:rPr>
                        <a:t>"https://</a:t>
                      </a:r>
                      <a:r>
                        <a:rPr lang="en-US" sz="1200" dirty="0" err="1">
                          <a:solidFill>
                            <a:srgbClr val="42B983"/>
                          </a:solidFill>
                          <a:effectLst/>
                        </a:rPr>
                        <a:t>unpkg.com</a:t>
                      </a:r>
                      <a:r>
                        <a:rPr lang="en-US" sz="1200" dirty="0">
                          <a:solidFill>
                            <a:srgbClr val="42B983"/>
                          </a:solidFill>
                          <a:effectLst/>
                        </a:rPr>
                        <a:t>/tween.js@16.3.4"</a:t>
                      </a:r>
                      <a:r>
                        <a:rPr lang="en-US" sz="1200" dirty="0">
                          <a:solidFill>
                            <a:srgbClr val="2973B7"/>
                          </a:solidFill>
                          <a:effectLst/>
                        </a:rPr>
                        <a:t>&gt;&lt;/script&gt;</a:t>
                      </a:r>
                      <a:endParaRPr lang="en-US" sz="1200" dirty="0">
                        <a:effectLst/>
                      </a:endParaRPr>
                    </a:p>
                    <a:p>
                      <a:r>
                        <a:rPr lang="en-US" sz="1200" dirty="0">
                          <a:solidFill>
                            <a:srgbClr val="2973B7"/>
                          </a:solidFill>
                          <a:effectLst/>
                        </a:rPr>
                        <a:t>&lt;div id=</a:t>
                      </a:r>
                      <a:r>
                        <a:rPr lang="en-US" sz="1200" dirty="0">
                          <a:solidFill>
                            <a:srgbClr val="42B983"/>
                          </a:solidFill>
                          <a:effectLst/>
                        </a:rPr>
                        <a:t>"animated-number-demo"</a:t>
                      </a:r>
                      <a:r>
                        <a:rPr lang="en-US" sz="1200" dirty="0">
                          <a:solidFill>
                            <a:srgbClr val="2973B7"/>
                          </a:solidFill>
                          <a:effectLst/>
                        </a:rPr>
                        <a:t>&gt;</a:t>
                      </a:r>
                      <a:endParaRPr lang="en-US" sz="1200" dirty="0">
                        <a:effectLst/>
                      </a:endParaRPr>
                    </a:p>
                    <a:p>
                      <a:r>
                        <a:rPr lang="en-US" sz="1200" dirty="0">
                          <a:solidFill>
                            <a:srgbClr val="2973B7"/>
                          </a:solidFill>
                          <a:effectLst/>
                        </a:rPr>
                        <a:t>&lt;input v-</a:t>
                      </a:r>
                      <a:r>
                        <a:rPr lang="en-US" sz="1200" dirty="0" err="1">
                          <a:solidFill>
                            <a:srgbClr val="2973B7"/>
                          </a:solidFill>
                          <a:effectLst/>
                        </a:rPr>
                        <a:t>model.number</a:t>
                      </a:r>
                      <a:r>
                        <a:rPr lang="en-US" sz="1200" dirty="0">
                          <a:solidFill>
                            <a:srgbClr val="2973B7"/>
                          </a:solidFill>
                          <a:effectLst/>
                        </a:rPr>
                        <a:t>=</a:t>
                      </a:r>
                      <a:r>
                        <a:rPr lang="en-US" sz="1200" dirty="0">
                          <a:solidFill>
                            <a:srgbClr val="42B983"/>
                          </a:solidFill>
                          <a:effectLst/>
                        </a:rPr>
                        <a:t>"number"</a:t>
                      </a:r>
                      <a:r>
                        <a:rPr lang="en-US" sz="1200" dirty="0">
                          <a:solidFill>
                            <a:srgbClr val="2973B7"/>
                          </a:solidFill>
                          <a:effectLst/>
                        </a:rPr>
                        <a:t> type=</a:t>
                      </a:r>
                      <a:r>
                        <a:rPr lang="en-US" sz="1200" dirty="0">
                          <a:solidFill>
                            <a:srgbClr val="42B983"/>
                          </a:solidFill>
                          <a:effectLst/>
                        </a:rPr>
                        <a:t>"number"</a:t>
                      </a:r>
                      <a:r>
                        <a:rPr lang="en-US" sz="1200" dirty="0">
                          <a:solidFill>
                            <a:srgbClr val="2973B7"/>
                          </a:solidFill>
                          <a:effectLst/>
                        </a:rPr>
                        <a:t> step=</a:t>
                      </a:r>
                      <a:r>
                        <a:rPr lang="en-US" sz="1200" dirty="0">
                          <a:solidFill>
                            <a:srgbClr val="42B983"/>
                          </a:solidFill>
                          <a:effectLst/>
                        </a:rPr>
                        <a:t>"20"</a:t>
                      </a:r>
                      <a:r>
                        <a:rPr lang="en-US" sz="1200" dirty="0">
                          <a:solidFill>
                            <a:srgbClr val="2973B7"/>
                          </a:solidFill>
                          <a:effectLst/>
                        </a:rPr>
                        <a:t>&gt;</a:t>
                      </a:r>
                      <a:endParaRPr lang="en-US" sz="1200" dirty="0">
                        <a:effectLst/>
                      </a:endParaRPr>
                    </a:p>
                    <a:p>
                      <a:r>
                        <a:rPr lang="en-US" sz="1200" dirty="0">
                          <a:solidFill>
                            <a:srgbClr val="2973B7"/>
                          </a:solidFill>
                          <a:effectLst/>
                        </a:rPr>
                        <a:t>&lt;p&gt;</a:t>
                      </a:r>
                      <a:r>
                        <a:rPr lang="en-US" sz="1200" dirty="0">
                          <a:effectLst/>
                        </a:rPr>
                        <a:t>{{ </a:t>
                      </a:r>
                      <a:r>
                        <a:rPr lang="en-US" sz="1200" dirty="0" err="1">
                          <a:effectLst/>
                        </a:rPr>
                        <a:t>animatedNumber</a:t>
                      </a:r>
                      <a:r>
                        <a:rPr lang="en-US" sz="1200" dirty="0">
                          <a:effectLst/>
                        </a:rPr>
                        <a:t> }}</a:t>
                      </a:r>
                      <a:r>
                        <a:rPr lang="en-US" sz="1200" dirty="0">
                          <a:solidFill>
                            <a:srgbClr val="2973B7"/>
                          </a:solidFill>
                          <a:effectLst/>
                        </a:rPr>
                        <a:t>&lt;/p&gt;</a:t>
                      </a:r>
                      <a:endParaRPr lang="en-US" sz="1200" dirty="0">
                        <a:effectLst/>
                      </a:endParaRPr>
                    </a:p>
                    <a:p>
                      <a:r>
                        <a:rPr lang="en-US" sz="1200" dirty="0">
                          <a:solidFill>
                            <a:srgbClr val="2973B7"/>
                          </a:solidFill>
                          <a:effectLst/>
                        </a:rPr>
                        <a:t>&lt;/div&gt;</a:t>
                      </a:r>
                      <a:endParaRPr lang="en-US" sz="1200" dirty="0">
                        <a:effectLst/>
                      </a:endParaRPr>
                    </a:p>
                  </a:txBody>
                  <a:tcPr marL="61403" marR="61403" marT="30702" marB="30702" anchor="ctr">
                    <a:lnL>
                      <a:noFill/>
                    </a:lnL>
                    <a:lnR>
                      <a:noFill/>
                    </a:lnR>
                    <a:lnT>
                      <a:noFill/>
                    </a:lnT>
                    <a:lnB>
                      <a:noFill/>
                    </a:lnB>
                  </a:tcPr>
                </a:tc>
              </a:tr>
            </a:tbl>
          </a:graphicData>
        </a:graphic>
      </p:graphicFrame>
      <p:graphicFrame>
        <p:nvGraphicFramePr>
          <p:cNvPr id="5" name="表格 4"/>
          <p:cNvGraphicFramePr>
            <a:graphicFrameLocks noGrp="1"/>
          </p:cNvGraphicFramePr>
          <p:nvPr/>
        </p:nvGraphicFramePr>
        <p:xfrm>
          <a:off x="611560" y="2765426"/>
          <a:ext cx="4696554" cy="4067048"/>
        </p:xfrm>
        <a:graphic>
          <a:graphicData uri="http://schemas.openxmlformats.org/drawingml/2006/table">
            <a:tbl>
              <a:tblPr/>
              <a:tblGrid>
                <a:gridCol w="4696554"/>
              </a:tblGrid>
              <a:tr h="3189288">
                <a:tc>
                  <a:txBody>
                    <a:bodyPr/>
                    <a:lstStyle/>
                    <a:p>
                      <a:r>
                        <a:rPr lang="en-US" sz="1100" dirty="0">
                          <a:solidFill>
                            <a:srgbClr val="E96900"/>
                          </a:solidFill>
                          <a:effectLst/>
                        </a:rPr>
                        <a:t>new</a:t>
                      </a:r>
                      <a:r>
                        <a:rPr lang="en-US" sz="1100" dirty="0">
                          <a:effectLst/>
                        </a:rPr>
                        <a:t> </a:t>
                      </a:r>
                      <a:r>
                        <a:rPr lang="en-US" sz="1100" dirty="0" err="1">
                          <a:effectLst/>
                        </a:rPr>
                        <a:t>Vue</a:t>
                      </a:r>
                      <a:r>
                        <a:rPr lang="en-US" sz="1100" dirty="0">
                          <a:effectLst/>
                        </a:rPr>
                        <a:t>({</a:t>
                      </a:r>
                    </a:p>
                    <a:p>
                      <a:r>
                        <a:rPr lang="en-US" sz="1100" dirty="0">
                          <a:effectLst/>
                        </a:rPr>
                        <a:t>el: </a:t>
                      </a:r>
                      <a:r>
                        <a:rPr lang="en-US" sz="1100" dirty="0">
                          <a:solidFill>
                            <a:srgbClr val="42B983"/>
                          </a:solidFill>
                          <a:effectLst/>
                        </a:rPr>
                        <a:t>'#animated-number-demo'</a:t>
                      </a:r>
                      <a:r>
                        <a:rPr lang="en-US" sz="1100" dirty="0">
                          <a:effectLst/>
                        </a:rPr>
                        <a:t>,</a:t>
                      </a:r>
                    </a:p>
                    <a:p>
                      <a:r>
                        <a:rPr lang="en-US" sz="1100" dirty="0">
                          <a:effectLst/>
                        </a:rPr>
                        <a:t>data: {</a:t>
                      </a:r>
                    </a:p>
                    <a:p>
                      <a:r>
                        <a:rPr lang="en-US" sz="1100" dirty="0">
                          <a:effectLst/>
                        </a:rPr>
                        <a:t>number: </a:t>
                      </a:r>
                      <a:r>
                        <a:rPr lang="en-US" sz="1100" dirty="0">
                          <a:solidFill>
                            <a:srgbClr val="AE81FF"/>
                          </a:solidFill>
                          <a:effectLst/>
                        </a:rPr>
                        <a:t>0</a:t>
                      </a:r>
                      <a:r>
                        <a:rPr lang="en-US" sz="1100" dirty="0">
                          <a:effectLst/>
                        </a:rPr>
                        <a:t>,</a:t>
                      </a:r>
                    </a:p>
                    <a:p>
                      <a:r>
                        <a:rPr lang="en-US" sz="1100" dirty="0" err="1">
                          <a:effectLst/>
                        </a:rPr>
                        <a:t>animatedNumber</a:t>
                      </a:r>
                      <a:r>
                        <a:rPr lang="en-US" sz="1100" dirty="0">
                          <a:effectLst/>
                        </a:rPr>
                        <a:t>: </a:t>
                      </a:r>
                      <a:r>
                        <a:rPr lang="en-US" sz="1100" dirty="0">
                          <a:solidFill>
                            <a:srgbClr val="AE81FF"/>
                          </a:solidFill>
                          <a:effectLst/>
                        </a:rPr>
                        <a:t>0</a:t>
                      </a:r>
                      <a:endParaRPr lang="en-US" sz="1100" dirty="0">
                        <a:effectLst/>
                      </a:endParaRPr>
                    </a:p>
                    <a:p>
                      <a:r>
                        <a:rPr lang="en-US" sz="1100" dirty="0">
                          <a:effectLst/>
                        </a:rPr>
                        <a:t>},</a:t>
                      </a:r>
                    </a:p>
                    <a:p>
                      <a:r>
                        <a:rPr lang="en-US" sz="1100" dirty="0">
                          <a:effectLst/>
                        </a:rPr>
                        <a:t>watch: {</a:t>
                      </a:r>
                    </a:p>
                    <a:p>
                      <a:r>
                        <a:rPr lang="en-US" sz="1100" dirty="0">
                          <a:effectLst/>
                        </a:rPr>
                        <a:t>number: </a:t>
                      </a:r>
                      <a:r>
                        <a:rPr lang="en-US" sz="1100" dirty="0">
                          <a:solidFill>
                            <a:srgbClr val="0092DB"/>
                          </a:solidFill>
                          <a:effectLst/>
                        </a:rPr>
                        <a:t>function</a:t>
                      </a:r>
                      <a:r>
                        <a:rPr lang="en-US" sz="1100" dirty="0">
                          <a:effectLst/>
                        </a:rPr>
                        <a:t>(</a:t>
                      </a:r>
                      <a:r>
                        <a:rPr lang="en-US" sz="1100" dirty="0" err="1">
                          <a:effectLst/>
                        </a:rPr>
                        <a:t>newValue</a:t>
                      </a:r>
                      <a:r>
                        <a:rPr lang="en-US" sz="1100" dirty="0">
                          <a:effectLst/>
                        </a:rPr>
                        <a:t>, </a:t>
                      </a:r>
                      <a:r>
                        <a:rPr lang="en-US" sz="1100" dirty="0" err="1">
                          <a:effectLst/>
                        </a:rPr>
                        <a:t>oldValue</a:t>
                      </a:r>
                      <a:r>
                        <a:rPr lang="en-US" sz="1100" dirty="0">
                          <a:effectLst/>
                        </a:rPr>
                        <a:t>) {</a:t>
                      </a:r>
                    </a:p>
                    <a:p>
                      <a:r>
                        <a:rPr lang="en-US" sz="1100" dirty="0" err="1">
                          <a:solidFill>
                            <a:srgbClr val="E96900"/>
                          </a:solidFill>
                          <a:effectLst/>
                        </a:rPr>
                        <a:t>var</a:t>
                      </a:r>
                      <a:r>
                        <a:rPr lang="en-US" sz="1100" dirty="0">
                          <a:effectLst/>
                        </a:rPr>
                        <a:t> </a:t>
                      </a:r>
                      <a:r>
                        <a:rPr lang="en-US" sz="1100" dirty="0" err="1">
                          <a:effectLst/>
                        </a:rPr>
                        <a:t>vm</a:t>
                      </a:r>
                      <a:r>
                        <a:rPr lang="en-US" sz="1100" dirty="0">
                          <a:effectLst/>
                        </a:rPr>
                        <a:t> = </a:t>
                      </a:r>
                      <a:r>
                        <a:rPr lang="en-US" sz="1100" dirty="0">
                          <a:solidFill>
                            <a:srgbClr val="E96900"/>
                          </a:solidFill>
                          <a:effectLst/>
                        </a:rPr>
                        <a:t>this</a:t>
                      </a:r>
                      <a:endParaRPr lang="en-US" sz="1100" dirty="0">
                        <a:effectLst/>
                      </a:endParaRPr>
                    </a:p>
                    <a:p>
                      <a:r>
                        <a:rPr lang="en-US" sz="1100" dirty="0">
                          <a:solidFill>
                            <a:srgbClr val="0092DB"/>
                          </a:solidFill>
                          <a:effectLst/>
                        </a:rPr>
                        <a:t>function</a:t>
                      </a:r>
                      <a:r>
                        <a:rPr lang="en-US" sz="1100" dirty="0">
                          <a:effectLst/>
                        </a:rPr>
                        <a:t> </a:t>
                      </a:r>
                      <a:r>
                        <a:rPr lang="en-US" sz="1100" dirty="0">
                          <a:solidFill>
                            <a:srgbClr val="A6E22E"/>
                          </a:solidFill>
                          <a:effectLst/>
                        </a:rPr>
                        <a:t>animate</a:t>
                      </a:r>
                      <a:r>
                        <a:rPr lang="en-US" sz="1100" dirty="0">
                          <a:effectLst/>
                        </a:rPr>
                        <a:t> (time) {</a:t>
                      </a:r>
                    </a:p>
                    <a:p>
                      <a:r>
                        <a:rPr lang="en-US" sz="1100" dirty="0" err="1">
                          <a:effectLst/>
                        </a:rPr>
                        <a:t>requestAnimationFrame</a:t>
                      </a:r>
                      <a:r>
                        <a:rPr lang="en-US" sz="1100" dirty="0">
                          <a:effectLst/>
                        </a:rPr>
                        <a:t>(animate)</a:t>
                      </a:r>
                    </a:p>
                    <a:p>
                      <a:r>
                        <a:rPr lang="en-US" sz="1100" dirty="0" err="1">
                          <a:effectLst/>
                        </a:rPr>
                        <a:t>TWEEN.update</a:t>
                      </a:r>
                      <a:r>
                        <a:rPr lang="en-US" sz="1100" dirty="0">
                          <a:effectLst/>
                        </a:rPr>
                        <a:t>(time)</a:t>
                      </a:r>
                    </a:p>
                    <a:p>
                      <a:r>
                        <a:rPr lang="en-US" sz="1100" dirty="0">
                          <a:effectLst/>
                        </a:rPr>
                        <a:t>}</a:t>
                      </a:r>
                    </a:p>
                    <a:p>
                      <a:r>
                        <a:rPr lang="en-US" sz="1100" dirty="0">
                          <a:solidFill>
                            <a:srgbClr val="E96900"/>
                          </a:solidFill>
                          <a:effectLst/>
                        </a:rPr>
                        <a:t>new</a:t>
                      </a:r>
                      <a:r>
                        <a:rPr lang="en-US" sz="1100" dirty="0">
                          <a:effectLst/>
                        </a:rPr>
                        <a:t> </a:t>
                      </a:r>
                      <a:r>
                        <a:rPr lang="en-US" sz="1100" dirty="0" err="1">
                          <a:effectLst/>
                        </a:rPr>
                        <a:t>TWEEN.Tween</a:t>
                      </a:r>
                      <a:r>
                        <a:rPr lang="en-US" sz="1100" dirty="0">
                          <a:effectLst/>
                        </a:rPr>
                        <a:t>({ </a:t>
                      </a:r>
                      <a:r>
                        <a:rPr lang="en-US" sz="1100" dirty="0" err="1">
                          <a:effectLst/>
                        </a:rPr>
                        <a:t>tweeningNumber</a:t>
                      </a:r>
                      <a:r>
                        <a:rPr lang="en-US" sz="1100" dirty="0">
                          <a:effectLst/>
                        </a:rPr>
                        <a:t>: </a:t>
                      </a:r>
                      <a:r>
                        <a:rPr lang="en-US" sz="1100" dirty="0" err="1">
                          <a:effectLst/>
                        </a:rPr>
                        <a:t>oldValue</a:t>
                      </a:r>
                      <a:r>
                        <a:rPr lang="en-US" sz="1100" dirty="0">
                          <a:effectLst/>
                        </a:rPr>
                        <a:t> })</a:t>
                      </a:r>
                    </a:p>
                    <a:p>
                      <a:r>
                        <a:rPr lang="en-US" sz="1100" dirty="0">
                          <a:effectLst/>
                        </a:rPr>
                        <a:t>.easing(</a:t>
                      </a:r>
                      <a:r>
                        <a:rPr lang="en-US" sz="1100" dirty="0" err="1">
                          <a:effectLst/>
                        </a:rPr>
                        <a:t>TWEEN.Easing.Quadratic.Out</a:t>
                      </a:r>
                      <a:r>
                        <a:rPr lang="en-US" sz="1100" dirty="0">
                          <a:effectLst/>
                        </a:rPr>
                        <a:t>)</a:t>
                      </a:r>
                    </a:p>
                    <a:p>
                      <a:r>
                        <a:rPr lang="en-US" sz="1100" dirty="0">
                          <a:effectLst/>
                        </a:rPr>
                        <a:t>.to({ </a:t>
                      </a:r>
                      <a:r>
                        <a:rPr lang="en-US" sz="1100" dirty="0" err="1">
                          <a:effectLst/>
                        </a:rPr>
                        <a:t>tweeningNumber</a:t>
                      </a:r>
                      <a:r>
                        <a:rPr lang="en-US" sz="1100" dirty="0">
                          <a:effectLst/>
                        </a:rPr>
                        <a:t>: </a:t>
                      </a:r>
                      <a:r>
                        <a:rPr lang="en-US" sz="1100" dirty="0" err="1">
                          <a:effectLst/>
                        </a:rPr>
                        <a:t>newValue</a:t>
                      </a:r>
                      <a:r>
                        <a:rPr lang="en-US" sz="1100" dirty="0">
                          <a:effectLst/>
                        </a:rPr>
                        <a:t> }, </a:t>
                      </a:r>
                      <a:r>
                        <a:rPr lang="en-US" sz="1100" dirty="0">
                          <a:solidFill>
                            <a:srgbClr val="AE81FF"/>
                          </a:solidFill>
                          <a:effectLst/>
                        </a:rPr>
                        <a:t>500</a:t>
                      </a:r>
                      <a:r>
                        <a:rPr lang="en-US" sz="1100" dirty="0">
                          <a:effectLst/>
                        </a:rPr>
                        <a:t>)</a:t>
                      </a:r>
                    </a:p>
                    <a:p>
                      <a:r>
                        <a:rPr lang="en-US" sz="1100" dirty="0">
                          <a:effectLst/>
                        </a:rPr>
                        <a:t>.</a:t>
                      </a:r>
                      <a:r>
                        <a:rPr lang="en-US" sz="1100" dirty="0" err="1">
                          <a:effectLst/>
                        </a:rPr>
                        <a:t>onUpdate</a:t>
                      </a:r>
                      <a:r>
                        <a:rPr lang="en-US" sz="1100" dirty="0">
                          <a:effectLst/>
                        </a:rPr>
                        <a:t>(</a:t>
                      </a:r>
                      <a:r>
                        <a:rPr lang="en-US" sz="1100" dirty="0">
                          <a:solidFill>
                            <a:srgbClr val="0092DB"/>
                          </a:solidFill>
                          <a:effectLst/>
                        </a:rPr>
                        <a:t>function</a:t>
                      </a:r>
                      <a:r>
                        <a:rPr lang="en-US" sz="1100" dirty="0">
                          <a:effectLst/>
                        </a:rPr>
                        <a:t> () {</a:t>
                      </a:r>
                    </a:p>
                    <a:p>
                      <a:r>
                        <a:rPr lang="en-US" sz="1100" dirty="0" err="1">
                          <a:effectLst/>
                        </a:rPr>
                        <a:t>vm.animatedNumber</a:t>
                      </a:r>
                      <a:r>
                        <a:rPr lang="en-US" sz="1100" dirty="0">
                          <a:effectLst/>
                        </a:rPr>
                        <a:t> = </a:t>
                      </a:r>
                      <a:r>
                        <a:rPr lang="en-US" sz="1100" dirty="0" err="1">
                          <a:solidFill>
                            <a:srgbClr val="E96900"/>
                          </a:solidFill>
                          <a:effectLst/>
                        </a:rPr>
                        <a:t>this</a:t>
                      </a:r>
                      <a:r>
                        <a:rPr lang="en-US" sz="1100" dirty="0" err="1">
                          <a:effectLst/>
                        </a:rPr>
                        <a:t>.tweeningNumber.toFixed</a:t>
                      </a:r>
                      <a:r>
                        <a:rPr lang="en-US" sz="1100" dirty="0">
                          <a:effectLst/>
                        </a:rPr>
                        <a:t>(</a:t>
                      </a:r>
                      <a:r>
                        <a:rPr lang="en-US" sz="1100" dirty="0">
                          <a:solidFill>
                            <a:srgbClr val="AE81FF"/>
                          </a:solidFill>
                          <a:effectLst/>
                        </a:rPr>
                        <a:t>0</a:t>
                      </a:r>
                      <a:r>
                        <a:rPr lang="en-US" sz="1100" dirty="0">
                          <a:effectLst/>
                        </a:rPr>
                        <a:t>)</a:t>
                      </a:r>
                    </a:p>
                    <a:p>
                      <a:r>
                        <a:rPr lang="en-US" sz="1100" dirty="0">
                          <a:effectLst/>
                        </a:rPr>
                        <a:t>})</a:t>
                      </a:r>
                    </a:p>
                    <a:p>
                      <a:r>
                        <a:rPr lang="en-US" sz="1100" dirty="0">
                          <a:effectLst/>
                        </a:rPr>
                        <a:t>.start()</a:t>
                      </a:r>
                    </a:p>
                    <a:p>
                      <a:r>
                        <a:rPr lang="en-US" sz="1100" dirty="0">
                          <a:effectLst/>
                        </a:rPr>
                        <a:t>animate()</a:t>
                      </a:r>
                    </a:p>
                    <a:p>
                      <a:r>
                        <a:rPr lang="en-US" sz="1100" dirty="0">
                          <a:effectLst/>
                        </a:rPr>
                        <a:t>}</a:t>
                      </a:r>
                    </a:p>
                    <a:p>
                      <a:r>
                        <a:rPr lang="en-US" sz="1100" dirty="0">
                          <a:effectLst/>
                        </a:rPr>
                        <a:t>}</a:t>
                      </a:r>
                    </a:p>
                    <a:p>
                      <a:r>
                        <a:rPr lang="en-US" sz="1100" dirty="0">
                          <a:effectLst/>
                        </a:rPr>
                        <a:t>})</a:t>
                      </a:r>
                    </a:p>
                  </a:txBody>
                  <a:tcPr marL="43689" marR="43689" marT="21844" marB="21844" anchor="ctr">
                    <a:lnL>
                      <a:noFill/>
                    </a:lnL>
                    <a:lnR>
                      <a:noFill/>
                    </a:lnR>
                    <a:lnT>
                      <a:noFill/>
                    </a:lnT>
                    <a:lnB>
                      <a:noFill/>
                    </a:lnB>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3.1 </a:t>
            </a:r>
            <a:r>
              <a:rPr kumimoji="1" lang="zh-CN" altLang="en-US" dirty="0" smtClean="0"/>
              <a:t>过渡状态</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29</a:t>
            </a:fld>
            <a:endParaRPr kumimoji="1" lang="zh-CN" altLang="en-US"/>
          </a:p>
        </p:txBody>
      </p:sp>
      <p:sp>
        <p:nvSpPr>
          <p:cNvPr id="7" name="内容占位符 2"/>
          <p:cNvSpPr>
            <a:spLocks noGrp="1" noChangeArrowheads="1"/>
          </p:cNvSpPr>
          <p:nvPr>
            <p:ph idx="4294967295"/>
          </p:nvPr>
        </p:nvSpPr>
        <p:spPr>
          <a:xfrm>
            <a:off x="539552" y="709837"/>
            <a:ext cx="8229600" cy="4057428"/>
          </a:xfrm>
        </p:spPr>
        <p:txBody>
          <a:bodyPr/>
          <a:lstStyle/>
          <a:p>
            <a:pPr eaLnBrk="1" hangingPunct="1"/>
            <a:r>
              <a:rPr lang="zh-CN" altLang="en-US" dirty="0" smtClean="0"/>
              <a:t>动态状态转换</a:t>
            </a:r>
          </a:p>
          <a:p>
            <a:pPr marL="0" indent="0">
              <a:buNone/>
            </a:pPr>
            <a:r>
              <a:rPr lang="zh-CN" altLang="en-US" sz="1600" dirty="0" smtClean="0"/>
              <a:t>	就</a:t>
            </a:r>
            <a:r>
              <a:rPr lang="zh-CN" altLang="en-US" sz="1600" dirty="0"/>
              <a:t>像 </a:t>
            </a:r>
            <a:r>
              <a:rPr lang="en-US" altLang="zh-CN" sz="1600" dirty="0" err="1"/>
              <a:t>Vue</a:t>
            </a:r>
            <a:r>
              <a:rPr lang="en-US" altLang="zh-CN" sz="1600" dirty="0"/>
              <a:t> </a:t>
            </a:r>
            <a:r>
              <a:rPr lang="zh-CN" altLang="en-US" sz="1600" dirty="0"/>
              <a:t>的过渡组件一样，数据背后状态转换会实时更新，这对于原型设计十分有用。当你修改一些变量，即使是一个简单的 </a:t>
            </a:r>
            <a:r>
              <a:rPr lang="en-US" altLang="zh-CN" sz="1600" dirty="0"/>
              <a:t>SVG </a:t>
            </a:r>
            <a:r>
              <a:rPr lang="zh-CN" altLang="en-US" sz="1600" dirty="0"/>
              <a:t>多边形也可是实现很多难以想象的效果。</a:t>
            </a:r>
          </a:p>
          <a:p>
            <a:pPr eaLnBrk="1" hangingPunct="1"/>
            <a:r>
              <a:rPr lang="zh-CN" altLang="en-US" dirty="0" smtClean="0"/>
              <a:t>通过组件组织过渡</a:t>
            </a:r>
          </a:p>
          <a:p>
            <a:pPr marL="0" indent="0">
              <a:buNone/>
            </a:pPr>
            <a:r>
              <a:rPr lang="zh-CN" altLang="en-US" sz="1600" dirty="0" smtClean="0"/>
              <a:t>	管理</a:t>
            </a:r>
            <a:r>
              <a:rPr lang="zh-CN" altLang="en-US" sz="1600" dirty="0"/>
              <a:t>太多的状态转换的很快会接近到 </a:t>
            </a:r>
            <a:r>
              <a:rPr lang="en-US" altLang="zh-CN" sz="1600" dirty="0" err="1"/>
              <a:t>Vue</a:t>
            </a:r>
            <a:r>
              <a:rPr lang="en-US" altLang="zh-CN" sz="1600" dirty="0"/>
              <a:t> </a:t>
            </a:r>
            <a:r>
              <a:rPr lang="zh-CN" altLang="en-US" sz="1600" dirty="0"/>
              <a:t>实例或者组件的复杂性，幸好很多的动画可以提取到专用的子组件。</a:t>
            </a:r>
            <a:endParaRPr lang="en-US" altLang="zh-CN" sz="1600" dirty="0" smtClean="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6050" y="2187708"/>
            <a:ext cx="4301560" cy="466182"/>
          </a:xfrm>
        </p:spPr>
        <p:txBody>
          <a:bodyPr>
            <a:noAutofit/>
          </a:bodyPr>
          <a:lstStyle/>
          <a:p>
            <a:r>
              <a:rPr kumimoji="1" lang="en-US" altLang="zh-CN" sz="3600" dirty="0" smtClean="0"/>
              <a:t>1. </a:t>
            </a:r>
            <a:r>
              <a:rPr kumimoji="1" lang="zh-CN" altLang="en-US" sz="3600" dirty="0" smtClean="0"/>
              <a:t>深入响应式原理</a:t>
            </a:r>
            <a:endParaRPr kumimoji="1" lang="zh-CN" altLang="en-US" sz="3300" dirty="0"/>
          </a:p>
        </p:txBody>
      </p:sp>
      <p:grpSp>
        <p:nvGrpSpPr>
          <p:cNvPr id="20" name="组 19"/>
          <p:cNvGrpSpPr/>
          <p:nvPr/>
        </p:nvGrpSpPr>
        <p:grpSpPr>
          <a:xfrm>
            <a:off x="2339752" y="1779662"/>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29470"/>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3.2 </a:t>
            </a:r>
            <a:r>
              <a:rPr lang="zh-CN" altLang="en-US"/>
              <a:t>过渡状态的示例</a:t>
            </a:r>
          </a:p>
        </p:txBody>
      </p:sp>
      <p:sp>
        <p:nvSpPr>
          <p:cNvPr id="3" name="内容占位符 2"/>
          <p:cNvSpPr>
            <a:spLocks noGrp="1"/>
          </p:cNvSpPr>
          <p:nvPr>
            <p:ph idx="1"/>
          </p:nvPr>
        </p:nvSpPr>
        <p:spPr/>
        <p:txBody>
          <a:bodyPr/>
          <a:lstStyle/>
          <a:p>
            <a:pPr marL="0" indent="0">
              <a:buNone/>
            </a:pPr>
            <a:r>
              <a:rPr lang="zh-CN" altLang="en-US" sz="400"/>
              <a:t>&lt;!DOCTYPE html&gt;</a:t>
            </a:r>
          </a:p>
          <a:p>
            <a:pPr marL="0" indent="0">
              <a:buNone/>
            </a:pPr>
            <a:r>
              <a:rPr lang="zh-CN" altLang="en-US" sz="400"/>
              <a:t>&lt;html&gt;</a:t>
            </a:r>
          </a:p>
          <a:p>
            <a:pPr marL="0" indent="0">
              <a:buNone/>
            </a:pPr>
            <a:endParaRPr lang="zh-CN" altLang="en-US" sz="400"/>
          </a:p>
          <a:p>
            <a:pPr marL="0" indent="0">
              <a:buNone/>
            </a:pPr>
            <a:r>
              <a:rPr lang="zh-CN" altLang="en-US" sz="400"/>
              <a:t>	&lt;head&gt;</a:t>
            </a:r>
          </a:p>
          <a:p>
            <a:pPr marL="0" indent="0">
              <a:buNone/>
            </a:pPr>
            <a:r>
              <a:rPr lang="zh-CN" altLang="en-US" sz="400"/>
              <a:t>		&lt;meta charset="UTF-8"&gt;</a:t>
            </a:r>
          </a:p>
          <a:p>
            <a:pPr marL="0" indent="0">
              <a:buNone/>
            </a:pPr>
            <a:r>
              <a:rPr lang="zh-CN" altLang="en-US" sz="400"/>
              <a:t>		&lt;script src="tween.js"&gt;&lt;/script&gt;</a:t>
            </a:r>
          </a:p>
          <a:p>
            <a:pPr marL="0" indent="0">
              <a:buNone/>
            </a:pPr>
            <a:r>
              <a:rPr lang="zh-CN" altLang="en-US" sz="400"/>
              <a:t>		&lt;title&gt;&lt;/title&gt;</a:t>
            </a:r>
          </a:p>
          <a:p>
            <a:pPr marL="0" indent="0">
              <a:buNone/>
            </a:pPr>
            <a:r>
              <a:rPr lang="zh-CN" altLang="en-US" sz="400"/>
              <a:t>	&lt;/head&gt;</a:t>
            </a:r>
          </a:p>
          <a:p>
            <a:pPr marL="0" indent="0">
              <a:buNone/>
            </a:pPr>
            <a:r>
              <a:rPr lang="zh-CN" altLang="en-US" sz="400"/>
              <a:t>	&lt;body&gt;</a:t>
            </a:r>
          </a:p>
          <a:p>
            <a:pPr marL="0" indent="0">
              <a:buNone/>
            </a:pPr>
            <a:r>
              <a:rPr lang="zh-CN" altLang="en-US" sz="400"/>
              <a:t>		&lt;div id="example-8"&gt;</a:t>
            </a:r>
          </a:p>
          <a:p>
            <a:pPr marL="0" indent="0">
              <a:buNone/>
            </a:pPr>
            <a:r>
              <a:rPr lang="zh-CN" altLang="en-US" sz="400"/>
              <a:t>			&lt;input v-model.number="firstNumber" type="number" step="20"&gt; +</a:t>
            </a:r>
          </a:p>
          <a:p>
            <a:pPr marL="0" indent="0">
              <a:buNone/>
            </a:pPr>
            <a:r>
              <a:rPr lang="zh-CN" altLang="en-US" sz="400"/>
              <a:t>			&lt;input v-model.number="secondNumber" type="number" step="20"&gt; = {{ result }}</a:t>
            </a:r>
          </a:p>
          <a:p>
            <a:pPr marL="0" indent="0">
              <a:buNone/>
            </a:pPr>
            <a:r>
              <a:rPr lang="zh-CN" altLang="en-US" sz="400"/>
              <a:t>			&lt;p&gt;</a:t>
            </a:r>
          </a:p>
          <a:p>
            <a:pPr marL="0" indent="0">
              <a:buNone/>
            </a:pPr>
            <a:r>
              <a:rPr lang="zh-CN" altLang="en-US" sz="400"/>
              <a:t>				&lt;animated-integer v-bind:value="firstNumber"&gt;&lt;/animated-integer&gt; +</a:t>
            </a:r>
          </a:p>
          <a:p>
            <a:pPr marL="0" indent="0">
              <a:buNone/>
            </a:pPr>
            <a:r>
              <a:rPr lang="zh-CN" altLang="en-US" sz="400"/>
              <a:t>				&lt;animated-integer v-bind:value="secondNumber"&gt;&lt;/animated-integer&gt; =</a:t>
            </a:r>
          </a:p>
          <a:p>
            <a:pPr marL="0" indent="0">
              <a:buNone/>
            </a:pPr>
            <a:r>
              <a:rPr lang="zh-CN" altLang="en-US" sz="400"/>
              <a:t>				&lt;animated-integer v-bind:value="result"&gt;&lt;/animated-integer&gt;</a:t>
            </a:r>
          </a:p>
          <a:p>
            <a:pPr marL="0" indent="0">
              <a:buNone/>
            </a:pPr>
            <a:r>
              <a:rPr lang="zh-CN" altLang="en-US" sz="400"/>
              <a:t>			&lt;/p&gt;</a:t>
            </a:r>
          </a:p>
          <a:p>
            <a:pPr marL="0" indent="0">
              <a:buNone/>
            </a:pPr>
            <a:r>
              <a:rPr lang="zh-CN" altLang="en-US" sz="400"/>
              <a:t>		&lt;/div&gt;</a:t>
            </a:r>
          </a:p>
          <a:p>
            <a:pPr marL="0" indent="0">
              <a:buNone/>
            </a:pPr>
            <a:r>
              <a:rPr lang="zh-CN" altLang="en-US" sz="400"/>
              <a:t>		&lt;script src="vue.js" type="text/javascript" charset="utf-8"&gt;&lt;/script&gt;</a:t>
            </a:r>
          </a:p>
          <a:p>
            <a:pPr marL="0" indent="0">
              <a:buNone/>
            </a:pPr>
            <a:r>
              <a:rPr lang="zh-CN" altLang="en-US" sz="400"/>
              <a:t>		&lt;script type="text/javascript"&gt;</a:t>
            </a:r>
          </a:p>
          <a:p>
            <a:pPr marL="0" indent="0">
              <a:buNone/>
            </a:pPr>
            <a:r>
              <a:rPr lang="zh-CN" altLang="en-US" sz="400"/>
              <a:t>			Vue.component('animated-integer', {</a:t>
            </a:r>
          </a:p>
          <a:p>
            <a:pPr marL="0" indent="0">
              <a:buNone/>
            </a:pPr>
            <a:r>
              <a:rPr lang="zh-CN" altLang="en-US" sz="400"/>
              <a:t>				template: '&lt;span&gt;{{ tweeningValue }}&lt;/span&gt;',</a:t>
            </a:r>
          </a:p>
          <a:p>
            <a:pPr marL="0" indent="0">
              <a:buNone/>
            </a:pPr>
            <a:r>
              <a:rPr lang="zh-CN" altLang="en-US" sz="400"/>
              <a:t>				props: {</a:t>
            </a:r>
          </a:p>
          <a:p>
            <a:pPr marL="0" indent="0">
              <a:buNone/>
            </a:pPr>
            <a:r>
              <a:rPr lang="zh-CN" altLang="en-US" sz="400"/>
              <a:t>					value: {</a:t>
            </a:r>
          </a:p>
          <a:p>
            <a:pPr marL="0" indent="0">
              <a:buNone/>
            </a:pPr>
            <a:r>
              <a:rPr lang="zh-CN" altLang="en-US" sz="400"/>
              <a:t>						type: Number,</a:t>
            </a:r>
          </a:p>
          <a:p>
            <a:pPr marL="0" indent="0">
              <a:buNone/>
            </a:pPr>
            <a:r>
              <a:rPr lang="zh-CN" altLang="en-US" sz="400"/>
              <a:t>						required: true</a:t>
            </a:r>
          </a:p>
          <a:p>
            <a:pPr marL="0" indent="0">
              <a:buNone/>
            </a:pPr>
            <a:r>
              <a:rPr lang="zh-CN" altLang="en-US" sz="400"/>
              <a:t>					}</a:t>
            </a:r>
          </a:p>
          <a:p>
            <a:pPr marL="0" indent="0">
              <a:buNone/>
            </a:pPr>
            <a:r>
              <a:rPr lang="zh-CN" altLang="en-US" sz="400"/>
              <a:t>				},</a:t>
            </a:r>
          </a:p>
          <a:p>
            <a:pPr marL="0" indent="0">
              <a:buNone/>
            </a:pPr>
            <a:r>
              <a:rPr lang="zh-CN" altLang="en-US" sz="400"/>
              <a:t>				data: function() {</a:t>
            </a:r>
          </a:p>
          <a:p>
            <a:pPr marL="0" indent="0">
              <a:buNone/>
            </a:pPr>
            <a:r>
              <a:rPr lang="zh-CN" altLang="en-US" sz="400"/>
              <a:t>					return {</a:t>
            </a:r>
          </a:p>
          <a:p>
            <a:pPr marL="0" indent="0">
              <a:buNone/>
            </a:pPr>
            <a:r>
              <a:rPr lang="zh-CN" altLang="en-US" sz="400"/>
              <a:t>						tweeningValue: 0</a:t>
            </a:r>
          </a:p>
          <a:p>
            <a:pPr marL="0" indent="0">
              <a:buNone/>
            </a:pPr>
            <a:r>
              <a:rPr lang="zh-CN" altLang="en-US" sz="400"/>
              <a:t>					}</a:t>
            </a:r>
          </a:p>
          <a:p>
            <a:pPr marL="0" indent="0">
              <a:buNone/>
            </a:pPr>
            <a:r>
              <a:rPr lang="zh-CN" altLang="en-US" sz="400"/>
              <a:t>				},</a:t>
            </a:r>
          </a:p>
          <a:p>
            <a:pPr marL="0" indent="0">
              <a:buNone/>
            </a:pPr>
            <a:r>
              <a:rPr lang="zh-CN" altLang="en-US" sz="400"/>
              <a:t>				watch: {</a:t>
            </a:r>
          </a:p>
          <a:p>
            <a:pPr marL="0" indent="0">
              <a:buNone/>
            </a:pPr>
            <a:r>
              <a:rPr lang="zh-CN" altLang="en-US" sz="400"/>
              <a:t>					value: function(newValue, oldValue) {</a:t>
            </a:r>
          </a:p>
          <a:p>
            <a:pPr marL="0" indent="0">
              <a:buNone/>
            </a:pPr>
            <a:r>
              <a:rPr lang="zh-CN" altLang="en-US" sz="400"/>
              <a:t>						this.tween(oldValue, newValue)</a:t>
            </a:r>
          </a:p>
          <a:p>
            <a:pPr marL="0" indent="0">
              <a:buNone/>
            </a:pPr>
            <a:r>
              <a:rPr lang="zh-CN" altLang="en-US" sz="400"/>
              <a:t>					}</a:t>
            </a:r>
          </a:p>
          <a:p>
            <a:pPr marL="0" indent="0">
              <a:buNone/>
            </a:pPr>
            <a:r>
              <a:rPr lang="zh-CN" altLang="en-US" sz="400"/>
              <a:t>				},</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30</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3.2 </a:t>
            </a:r>
            <a:r>
              <a:rPr lang="zh-CN" altLang="en-US"/>
              <a:t>过渡状态的示例</a:t>
            </a:r>
          </a:p>
        </p:txBody>
      </p:sp>
      <p:sp>
        <p:nvSpPr>
          <p:cNvPr id="3" name="内容占位符 2"/>
          <p:cNvSpPr>
            <a:spLocks noGrp="1"/>
          </p:cNvSpPr>
          <p:nvPr>
            <p:ph idx="1"/>
          </p:nvPr>
        </p:nvSpPr>
        <p:spPr/>
        <p:txBody>
          <a:bodyPr/>
          <a:lstStyle/>
          <a:p>
            <a:pPr marL="0" indent="0">
              <a:buNone/>
            </a:pPr>
            <a:r>
              <a:rPr lang="zh-CN" altLang="en-US" sz="400"/>
              <a:t>mounted: function() {</a:t>
            </a:r>
          </a:p>
          <a:p>
            <a:pPr marL="0" indent="0">
              <a:buNone/>
            </a:pPr>
            <a:r>
              <a:rPr lang="zh-CN" altLang="en-US" sz="400"/>
              <a:t>					this.tween(0, this.value)</a:t>
            </a:r>
          </a:p>
          <a:p>
            <a:pPr marL="0" indent="0">
              <a:buNone/>
            </a:pPr>
            <a:r>
              <a:rPr lang="zh-CN" altLang="en-US" sz="400"/>
              <a:t>				},</a:t>
            </a:r>
          </a:p>
          <a:p>
            <a:pPr marL="0" indent="0">
              <a:buNone/>
            </a:pPr>
            <a:r>
              <a:rPr lang="zh-CN" altLang="en-US" sz="400"/>
              <a:t>				methods: {</a:t>
            </a:r>
          </a:p>
          <a:p>
            <a:pPr marL="0" indent="0">
              <a:buNone/>
            </a:pPr>
            <a:r>
              <a:rPr lang="zh-CN" altLang="en-US" sz="400"/>
              <a:t>					tween: function(startValue, endValue) {</a:t>
            </a:r>
          </a:p>
          <a:p>
            <a:pPr marL="0" indent="0">
              <a:buNone/>
            </a:pPr>
            <a:r>
              <a:rPr lang="zh-CN" altLang="en-US" sz="400"/>
              <a:t>						var vm = this</a:t>
            </a:r>
          </a:p>
          <a:p>
            <a:pPr marL="0" indent="0">
              <a:buNone/>
            </a:pPr>
            <a:endParaRPr lang="zh-CN" altLang="en-US" sz="400"/>
          </a:p>
          <a:p>
            <a:pPr marL="0" indent="0">
              <a:buNone/>
            </a:pPr>
            <a:r>
              <a:rPr lang="zh-CN" altLang="en-US" sz="400"/>
              <a:t>						function animate(time) {</a:t>
            </a:r>
          </a:p>
          <a:p>
            <a:pPr marL="0" indent="0">
              <a:buNone/>
            </a:pPr>
            <a:r>
              <a:rPr lang="zh-CN" altLang="en-US" sz="400"/>
              <a:t>							requestAnimationFrame(animate)</a:t>
            </a:r>
          </a:p>
          <a:p>
            <a:pPr marL="0" indent="0">
              <a:buNone/>
            </a:pPr>
            <a:r>
              <a:rPr lang="zh-CN" altLang="en-US" sz="400"/>
              <a:t>							TWEEN.update(time)</a:t>
            </a:r>
          </a:p>
          <a:p>
            <a:pPr marL="0" indent="0">
              <a:buNone/>
            </a:pPr>
            <a:r>
              <a:rPr lang="zh-CN" altLang="en-US" sz="400"/>
              <a:t>						}</a:t>
            </a:r>
          </a:p>
          <a:p>
            <a:pPr marL="0" indent="0">
              <a:buNone/>
            </a:pPr>
            <a:r>
              <a:rPr lang="zh-CN" altLang="en-US" sz="400"/>
              <a:t>						new TWEEN.Tween({ tweeningValue: startValue })</a:t>
            </a:r>
          </a:p>
          <a:p>
            <a:pPr marL="0" indent="0">
              <a:buNone/>
            </a:pPr>
            <a:r>
              <a:rPr lang="zh-CN" altLang="en-US" sz="400"/>
              <a:t>							.to({ tweeningValue: endValue }, 500)</a:t>
            </a:r>
          </a:p>
          <a:p>
            <a:pPr marL="0" indent="0">
              <a:buNone/>
            </a:pPr>
            <a:r>
              <a:rPr lang="zh-CN" altLang="en-US" sz="400"/>
              <a:t>							.onUpdate(function() {</a:t>
            </a:r>
          </a:p>
          <a:p>
            <a:pPr marL="0" indent="0">
              <a:buNone/>
            </a:pPr>
            <a:r>
              <a:rPr lang="zh-CN" altLang="en-US" sz="400"/>
              <a:t>								vm.tweeningValue = this.tweeningValue.toFixed(0)</a:t>
            </a:r>
          </a:p>
          <a:p>
            <a:pPr marL="0" indent="0">
              <a:buNone/>
            </a:pPr>
            <a:r>
              <a:rPr lang="zh-CN" altLang="en-US" sz="400"/>
              <a:t>							})</a:t>
            </a:r>
          </a:p>
          <a:p>
            <a:pPr marL="0" indent="0">
              <a:buNone/>
            </a:pPr>
            <a:r>
              <a:rPr lang="zh-CN" altLang="en-US" sz="400"/>
              <a:t>							.start()</a:t>
            </a:r>
          </a:p>
          <a:p>
            <a:pPr marL="0" indent="0">
              <a:buNone/>
            </a:pPr>
            <a:r>
              <a:rPr lang="zh-CN" altLang="en-US" sz="400"/>
              <a:t>						animate()</a:t>
            </a:r>
          </a:p>
          <a:p>
            <a:pPr marL="0" indent="0">
              <a:buNone/>
            </a:pPr>
            <a:r>
              <a:rPr lang="zh-CN" altLang="en-US" sz="400"/>
              <a:t>					}</a:t>
            </a:r>
          </a:p>
          <a:p>
            <a:pPr marL="0" indent="0">
              <a:buNone/>
            </a:pPr>
            <a:r>
              <a:rPr lang="zh-CN" altLang="en-US" sz="400"/>
              <a:t>				}</a:t>
            </a:r>
          </a:p>
          <a:p>
            <a:pPr marL="0" indent="0">
              <a:buNone/>
            </a:pPr>
            <a:r>
              <a:rPr lang="zh-CN" altLang="en-US" sz="400"/>
              <a:t>			})</a:t>
            </a:r>
          </a:p>
          <a:p>
            <a:pPr marL="0" indent="0">
              <a:buNone/>
            </a:pPr>
            <a:r>
              <a:rPr lang="zh-CN" altLang="en-US" sz="400"/>
              <a:t>			// All complexity has now been removed from the main Vue instance!</a:t>
            </a:r>
          </a:p>
          <a:p>
            <a:pPr marL="0" indent="0">
              <a:buNone/>
            </a:pPr>
            <a:r>
              <a:rPr lang="zh-CN" altLang="en-US" sz="400"/>
              <a:t>			new Vue({</a:t>
            </a:r>
          </a:p>
          <a:p>
            <a:pPr marL="0" indent="0">
              <a:buNone/>
            </a:pPr>
            <a:r>
              <a:rPr lang="zh-CN" altLang="en-US" sz="400"/>
              <a:t>				el: '#example-8',</a:t>
            </a:r>
          </a:p>
          <a:p>
            <a:pPr marL="0" indent="0">
              <a:buNone/>
            </a:pPr>
            <a:r>
              <a:rPr lang="zh-CN" altLang="en-US" sz="400"/>
              <a:t>				data: {</a:t>
            </a:r>
          </a:p>
          <a:p>
            <a:pPr marL="0" indent="0">
              <a:buNone/>
            </a:pPr>
            <a:r>
              <a:rPr lang="zh-CN" altLang="en-US" sz="400"/>
              <a:t>					firstNumber: 20,</a:t>
            </a:r>
          </a:p>
          <a:p>
            <a:pPr marL="0" indent="0">
              <a:buNone/>
            </a:pPr>
            <a:r>
              <a:rPr lang="zh-CN" altLang="en-US" sz="400"/>
              <a:t>					secondNumber: 40</a:t>
            </a:r>
          </a:p>
          <a:p>
            <a:pPr marL="0" indent="0">
              <a:buNone/>
            </a:pPr>
            <a:r>
              <a:rPr lang="zh-CN" altLang="en-US" sz="400"/>
              <a:t>				},</a:t>
            </a:r>
          </a:p>
          <a:p>
            <a:pPr marL="0" indent="0">
              <a:buNone/>
            </a:pPr>
            <a:r>
              <a:rPr lang="zh-CN" altLang="en-US" sz="400"/>
              <a:t>				computed: {</a:t>
            </a:r>
          </a:p>
          <a:p>
            <a:pPr marL="0" indent="0">
              <a:buNone/>
            </a:pPr>
            <a:r>
              <a:rPr lang="zh-CN" altLang="en-US" sz="400"/>
              <a:t>					result: function() {</a:t>
            </a:r>
          </a:p>
          <a:p>
            <a:pPr marL="0" indent="0">
              <a:buNone/>
            </a:pPr>
            <a:r>
              <a:rPr lang="zh-CN" altLang="en-US" sz="400"/>
              <a:t>						return this.firstNumber + this.secondNumber</a:t>
            </a:r>
          </a:p>
          <a:p>
            <a:pPr marL="0" indent="0">
              <a:buNone/>
            </a:pPr>
            <a:r>
              <a:rPr lang="zh-CN" altLang="en-US" sz="400"/>
              <a:t>					}</a:t>
            </a:r>
          </a:p>
          <a:p>
            <a:pPr marL="0" indent="0">
              <a:buNone/>
            </a:pPr>
            <a:r>
              <a:rPr lang="zh-CN" altLang="en-US" sz="400"/>
              <a:t>				}</a:t>
            </a:r>
          </a:p>
          <a:p>
            <a:pPr marL="0" indent="0">
              <a:buNone/>
            </a:pPr>
            <a:r>
              <a:rPr lang="zh-CN" altLang="en-US" sz="400"/>
              <a:t>			})</a:t>
            </a:r>
          </a:p>
          <a:p>
            <a:pPr marL="0" indent="0">
              <a:buNone/>
            </a:pPr>
            <a:r>
              <a:rPr lang="zh-CN" altLang="en-US" sz="400"/>
              <a:t>		&lt;/script&gt;</a:t>
            </a:r>
          </a:p>
          <a:p>
            <a:pPr marL="0" indent="0">
              <a:buNone/>
            </a:pPr>
            <a:r>
              <a:rPr lang="zh-CN" altLang="en-US" sz="400"/>
              <a:t>	&lt;/body&gt;</a:t>
            </a:r>
          </a:p>
          <a:p>
            <a:pPr marL="0" indent="0">
              <a:buNone/>
            </a:pPr>
            <a:endParaRPr lang="zh-CN" altLang="en-US" sz="400"/>
          </a:p>
          <a:p>
            <a:pPr marL="0" indent="0">
              <a:buNone/>
            </a:pPr>
            <a:r>
              <a:rPr lang="zh-CN" altLang="en-US" sz="400"/>
              <a:t>&lt;/html&gt;</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31</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6050" y="2187708"/>
            <a:ext cx="4301560" cy="466182"/>
          </a:xfrm>
        </p:spPr>
        <p:txBody>
          <a:bodyPr>
            <a:noAutofit/>
          </a:bodyPr>
          <a:lstStyle/>
          <a:p>
            <a:r>
              <a:rPr kumimoji="1" lang="en-US" altLang="zh-CN" sz="3600" dirty="0" smtClean="0"/>
              <a:t>4. render</a:t>
            </a:r>
            <a:r>
              <a:rPr kumimoji="1" lang="zh-CN" altLang="en-US" sz="3600" dirty="0" smtClean="0"/>
              <a:t>函数</a:t>
            </a:r>
            <a:endParaRPr kumimoji="1" lang="zh-CN" altLang="en-US" sz="3300" dirty="0"/>
          </a:p>
        </p:txBody>
      </p:sp>
      <p:grpSp>
        <p:nvGrpSpPr>
          <p:cNvPr id="20" name="组 19"/>
          <p:cNvGrpSpPr/>
          <p:nvPr/>
        </p:nvGrpSpPr>
        <p:grpSpPr>
          <a:xfrm>
            <a:off x="2339752" y="1779662"/>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29470"/>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4.1 render</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33</a:t>
            </a:fld>
            <a:endParaRPr kumimoji="1" lang="zh-CN" altLang="en-US"/>
          </a:p>
        </p:txBody>
      </p:sp>
      <p:sp>
        <p:nvSpPr>
          <p:cNvPr id="7" name="内容占位符 2"/>
          <p:cNvSpPr>
            <a:spLocks noGrp="1" noChangeArrowheads="1"/>
          </p:cNvSpPr>
          <p:nvPr>
            <p:ph idx="4294967295"/>
          </p:nvPr>
        </p:nvSpPr>
        <p:spPr>
          <a:xfrm>
            <a:off x="590872" y="688997"/>
            <a:ext cx="8229600" cy="4403033"/>
          </a:xfrm>
        </p:spPr>
        <p:txBody>
          <a:bodyPr/>
          <a:lstStyle/>
          <a:p>
            <a:pPr eaLnBrk="1" hangingPunct="1"/>
            <a:r>
              <a:rPr lang="en-US" altLang="zh-CN" dirty="0" smtClean="0"/>
              <a:t>Vue.js</a:t>
            </a:r>
            <a:r>
              <a:rPr lang="zh-CN" altLang="en-US" dirty="0" smtClean="0"/>
              <a:t>上不建议使用</a:t>
            </a:r>
            <a:r>
              <a:rPr lang="en-US" altLang="zh-CN" dirty="0" smtClean="0"/>
              <a:t>render</a:t>
            </a:r>
            <a:r>
              <a:rPr lang="zh-CN" altLang="en-US" dirty="0" smtClean="0"/>
              <a:t>函数，如果用了，还不如直接去使用</a:t>
            </a:r>
            <a:r>
              <a:rPr lang="en-US" altLang="zh-CN" dirty="0" smtClean="0"/>
              <a:t>React.js</a:t>
            </a:r>
            <a:r>
              <a:rPr lang="zh-CN" altLang="en-US" dirty="0" smtClean="0"/>
              <a:t>，</a:t>
            </a:r>
            <a:r>
              <a:rPr lang="en-US" altLang="zh-CN" dirty="0" smtClean="0"/>
              <a:t>Vue</a:t>
            </a:r>
            <a:r>
              <a:rPr lang="zh-CN" altLang="en-US" dirty="0" smtClean="0"/>
              <a:t>上面对</a:t>
            </a:r>
            <a:r>
              <a:rPr lang="en-US" altLang="zh-CN" dirty="0" smtClean="0"/>
              <a:t>jsx</a:t>
            </a:r>
            <a:r>
              <a:rPr lang="zh-CN" altLang="en-US" dirty="0" smtClean="0"/>
              <a:t>的使用，远远不如</a:t>
            </a:r>
            <a:r>
              <a:rPr lang="en-US" altLang="zh-CN" dirty="0" smtClean="0"/>
              <a:t>React.js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6050" y="2187708"/>
            <a:ext cx="4301560" cy="466182"/>
          </a:xfrm>
        </p:spPr>
        <p:txBody>
          <a:bodyPr>
            <a:noAutofit/>
          </a:bodyPr>
          <a:lstStyle/>
          <a:p>
            <a:r>
              <a:rPr kumimoji="1" lang="en-US" altLang="zh-CN" sz="3600" dirty="0" smtClean="0"/>
              <a:t>5. </a:t>
            </a:r>
            <a:r>
              <a:rPr kumimoji="1" lang="zh-CN" altLang="en-US" sz="3600" dirty="0" smtClean="0"/>
              <a:t>自定义指令</a:t>
            </a:r>
            <a:endParaRPr kumimoji="1" lang="zh-CN" altLang="en-US" sz="3300" dirty="0"/>
          </a:p>
        </p:txBody>
      </p:sp>
      <p:grpSp>
        <p:nvGrpSpPr>
          <p:cNvPr id="20" name="组 19"/>
          <p:cNvGrpSpPr/>
          <p:nvPr/>
        </p:nvGrpSpPr>
        <p:grpSpPr>
          <a:xfrm>
            <a:off x="2339752" y="1779662"/>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29470"/>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5.1 </a:t>
            </a:r>
            <a:r>
              <a:rPr kumimoji="1" lang="zh-CN" altLang="en-US" dirty="0" smtClean="0"/>
              <a:t>自定义指令</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35</a:t>
            </a:fld>
            <a:endParaRPr kumimoji="1" lang="zh-CN" altLang="en-US"/>
          </a:p>
        </p:txBody>
      </p:sp>
      <p:sp>
        <p:nvSpPr>
          <p:cNvPr id="7" name="内容占位符 2"/>
          <p:cNvSpPr>
            <a:spLocks noGrp="1" noChangeArrowheads="1"/>
          </p:cNvSpPr>
          <p:nvPr>
            <p:ph idx="4294967295"/>
          </p:nvPr>
        </p:nvSpPr>
        <p:spPr>
          <a:xfrm>
            <a:off x="539552" y="709837"/>
            <a:ext cx="8229600" cy="4166170"/>
          </a:xfrm>
        </p:spPr>
        <p:txBody>
          <a:bodyPr/>
          <a:lstStyle/>
          <a:p>
            <a:pPr eaLnBrk="1" hangingPunct="1"/>
            <a:r>
              <a:rPr lang="zh-CN" altLang="en-US" sz="1600" b="1" dirty="0" smtClean="0"/>
              <a:t>钩子函数</a:t>
            </a:r>
          </a:p>
          <a:p>
            <a:pPr marL="0" indent="0">
              <a:buNone/>
            </a:pPr>
            <a:r>
              <a:rPr lang="zh-CN" altLang="en-US" sz="1400" dirty="0"/>
              <a:t>指令定义函数提供了几个钩子函数（可选）：</a:t>
            </a:r>
          </a:p>
          <a:p>
            <a:r>
              <a:rPr lang="en-US" altLang="zh-CN" sz="1400" dirty="0"/>
              <a:t>bind: </a:t>
            </a:r>
            <a:r>
              <a:rPr lang="zh-CN" altLang="en-US" sz="1400" dirty="0"/>
              <a:t>只调用一次，指令第一次绑定到元素时调用，用这个钩子函数可以定义一个在绑定时执行一次的初始化动作。</a:t>
            </a:r>
          </a:p>
          <a:p>
            <a:r>
              <a:rPr lang="en-US" altLang="zh-CN" sz="1400" dirty="0"/>
              <a:t>inserted: </a:t>
            </a:r>
            <a:r>
              <a:rPr lang="zh-CN" altLang="en-US" sz="1400" dirty="0"/>
              <a:t>被绑定元素插入父节点时调用（父节点存在即可调用，不必存在于 </a:t>
            </a:r>
            <a:r>
              <a:rPr lang="en-US" altLang="zh-CN" sz="1400" dirty="0"/>
              <a:t>document </a:t>
            </a:r>
            <a:r>
              <a:rPr lang="zh-CN" altLang="en-US" sz="1400" dirty="0"/>
              <a:t>中）。</a:t>
            </a:r>
          </a:p>
          <a:p>
            <a:r>
              <a:rPr lang="en-US" altLang="zh-CN" sz="1400" dirty="0"/>
              <a:t>update: </a:t>
            </a:r>
            <a:r>
              <a:rPr lang="zh-CN" altLang="en-US" sz="1400" dirty="0"/>
              <a:t>被绑定元素所在的模板更新时调用，而不论绑定值是否变化。通过比较更新前后的绑定值，可以忽略不必要的模板更新（详细的钩子函数参数见下）。</a:t>
            </a:r>
          </a:p>
          <a:p>
            <a:r>
              <a:rPr lang="en-US" altLang="zh-CN" sz="1400" dirty="0" err="1"/>
              <a:t>componentUpdated</a:t>
            </a:r>
            <a:r>
              <a:rPr lang="en-US" altLang="zh-CN" sz="1400" dirty="0"/>
              <a:t>: </a:t>
            </a:r>
            <a:r>
              <a:rPr lang="zh-CN" altLang="en-US" sz="1400" dirty="0"/>
              <a:t>被绑定元素所在模板完成一次更新周期时调用。</a:t>
            </a:r>
          </a:p>
          <a:p>
            <a:r>
              <a:rPr lang="en-US" altLang="zh-CN" sz="1400" dirty="0"/>
              <a:t>unbind: </a:t>
            </a:r>
            <a:r>
              <a:rPr lang="zh-CN" altLang="en-US" sz="1400" dirty="0"/>
              <a:t>只调用一次， 指令与元素解绑时调用。</a:t>
            </a:r>
          </a:p>
          <a:p>
            <a:pPr marL="0" indent="0">
              <a:buNone/>
            </a:pPr>
            <a:r>
              <a:rPr lang="zh-CN" altLang="en-US" sz="1400" dirty="0"/>
              <a:t>接下来我们来看一下钩子函数的参数 </a:t>
            </a:r>
            <a:r>
              <a:rPr lang="en-US" altLang="zh-CN" sz="1400" dirty="0"/>
              <a:t>(</a:t>
            </a:r>
            <a:r>
              <a:rPr lang="zh-CN" altLang="en-US" sz="1400" dirty="0"/>
              <a:t>包括 </a:t>
            </a:r>
            <a:r>
              <a:rPr lang="en-US" altLang="zh-CN" sz="1400" dirty="0"/>
              <a:t>el</a:t>
            </a:r>
            <a:r>
              <a:rPr lang="zh-CN" altLang="en-US" sz="1400" dirty="0"/>
              <a:t>，</a:t>
            </a:r>
            <a:r>
              <a:rPr lang="en-US" altLang="zh-CN" sz="1400" dirty="0"/>
              <a:t>binding</a:t>
            </a:r>
            <a:r>
              <a:rPr lang="zh-CN" altLang="en-US" sz="1400" dirty="0"/>
              <a:t>，</a:t>
            </a:r>
            <a:r>
              <a:rPr lang="en-US" altLang="zh-CN" sz="1400" dirty="0" err="1"/>
              <a:t>vnode</a:t>
            </a:r>
            <a:r>
              <a:rPr lang="zh-CN" altLang="en-US" sz="1400" dirty="0"/>
              <a:t>，</a:t>
            </a:r>
            <a:r>
              <a:rPr lang="en-US" altLang="zh-CN" sz="1400" dirty="0" err="1"/>
              <a:t>oldVnode</a:t>
            </a:r>
            <a:r>
              <a:rPr lang="en-US" altLang="zh-CN" sz="1400" dirty="0"/>
              <a:t>) </a:t>
            </a:r>
            <a:r>
              <a:rPr lang="zh-CN" altLang="en-US" sz="1400" dirty="0"/>
              <a:t>。</a:t>
            </a:r>
          </a:p>
          <a:p>
            <a:pPr marL="0" indent="0">
              <a:buNone/>
            </a:pPr>
            <a:r>
              <a:rPr lang="zh-CN" altLang="en-US" sz="1400" dirty="0">
                <a:hlinkClick r:id="rId2"/>
              </a:rPr>
              <a:t/>
            </a:r>
            <a:br>
              <a:rPr lang="zh-CN" altLang="en-US" sz="1400" dirty="0">
                <a:hlinkClick r:id="rId2"/>
              </a:rPr>
            </a:br>
            <a:endParaRPr lang="zh-CN" altLang="en-US" sz="1400" dirty="0" smtClean="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5.1 </a:t>
            </a:r>
            <a:r>
              <a:rPr kumimoji="1" lang="zh-CN" altLang="en-US" dirty="0" smtClean="0"/>
              <a:t>自定义指令</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36</a:t>
            </a:fld>
            <a:endParaRPr kumimoji="1" lang="zh-CN" altLang="en-US"/>
          </a:p>
        </p:txBody>
      </p:sp>
      <p:sp>
        <p:nvSpPr>
          <p:cNvPr id="7" name="内容占位符 2"/>
          <p:cNvSpPr>
            <a:spLocks noGrp="1" noChangeArrowheads="1"/>
          </p:cNvSpPr>
          <p:nvPr>
            <p:ph idx="4294967295"/>
          </p:nvPr>
        </p:nvSpPr>
        <p:spPr>
          <a:xfrm>
            <a:off x="539552" y="542075"/>
            <a:ext cx="8229600" cy="4525963"/>
          </a:xfrm>
        </p:spPr>
        <p:txBody>
          <a:bodyPr/>
          <a:lstStyle/>
          <a:p>
            <a:pPr eaLnBrk="1" hangingPunct="1"/>
            <a:r>
              <a:rPr lang="zh-CN" altLang="en-US" sz="1600" b="1" dirty="0" smtClean="0"/>
              <a:t>钩子函数参数</a:t>
            </a:r>
          </a:p>
          <a:p>
            <a:pPr marL="0" indent="0">
              <a:buNone/>
            </a:pPr>
            <a:r>
              <a:rPr lang="zh-CN" altLang="en-US" sz="1400" dirty="0"/>
              <a:t>钩子函数被赋予了以下参数：</a:t>
            </a:r>
          </a:p>
          <a:p>
            <a:r>
              <a:rPr lang="en-US" altLang="zh-CN" sz="1400" b="1" dirty="0"/>
              <a:t>el</a:t>
            </a:r>
            <a:r>
              <a:rPr lang="en-US" altLang="zh-CN" sz="1400" dirty="0"/>
              <a:t>: </a:t>
            </a:r>
            <a:r>
              <a:rPr lang="zh-CN" altLang="en-US" sz="1400" dirty="0"/>
              <a:t>指令所绑定的元素，可以用来直接操作 </a:t>
            </a:r>
            <a:r>
              <a:rPr lang="en-US" altLang="zh-CN" sz="1400" dirty="0"/>
              <a:t>DOM </a:t>
            </a:r>
            <a:r>
              <a:rPr lang="zh-CN" altLang="en-US" sz="1400" dirty="0"/>
              <a:t>。</a:t>
            </a:r>
          </a:p>
          <a:p>
            <a:r>
              <a:rPr lang="en-US" altLang="zh-CN" sz="1400" b="1" dirty="0"/>
              <a:t>binding</a:t>
            </a:r>
            <a:r>
              <a:rPr lang="en-US" altLang="zh-CN" sz="1400" dirty="0"/>
              <a:t>: </a:t>
            </a:r>
            <a:r>
              <a:rPr lang="zh-CN" altLang="en-US" sz="1400" dirty="0"/>
              <a:t>一个对象，包含以下属性：</a:t>
            </a:r>
          </a:p>
          <a:p>
            <a:pPr lvl="1"/>
            <a:r>
              <a:rPr lang="en-US" altLang="zh-CN" sz="1200" b="1" dirty="0"/>
              <a:t>name</a:t>
            </a:r>
            <a:r>
              <a:rPr lang="en-US" altLang="zh-CN" sz="1200" dirty="0"/>
              <a:t>: </a:t>
            </a:r>
            <a:r>
              <a:rPr lang="zh-CN" altLang="en-US" sz="1200" dirty="0"/>
              <a:t>指令名，不包括 </a:t>
            </a:r>
            <a:r>
              <a:rPr lang="en-US" altLang="zh-CN" sz="1200" dirty="0"/>
              <a:t>v- </a:t>
            </a:r>
            <a:r>
              <a:rPr lang="zh-CN" altLang="en-US" sz="1200" dirty="0"/>
              <a:t>前缀。</a:t>
            </a:r>
          </a:p>
          <a:p>
            <a:pPr lvl="1"/>
            <a:r>
              <a:rPr lang="en-US" altLang="zh-CN" sz="1200" b="1" dirty="0"/>
              <a:t>value</a:t>
            </a:r>
            <a:r>
              <a:rPr lang="en-US" altLang="zh-CN" sz="1200" dirty="0"/>
              <a:t>: </a:t>
            </a:r>
            <a:r>
              <a:rPr lang="zh-CN" altLang="en-US" sz="1200" dirty="0"/>
              <a:t>指令的绑定值， 例如： </a:t>
            </a:r>
            <a:r>
              <a:rPr lang="en-US" altLang="zh-CN" sz="1200" dirty="0"/>
              <a:t>v-my-directive="1 + 1", value </a:t>
            </a:r>
            <a:r>
              <a:rPr lang="zh-CN" altLang="en-US" sz="1200" dirty="0"/>
              <a:t>的值是 </a:t>
            </a:r>
            <a:r>
              <a:rPr lang="en-US" altLang="zh-CN" sz="1200" dirty="0"/>
              <a:t>2</a:t>
            </a:r>
            <a:r>
              <a:rPr lang="zh-CN" altLang="en-US" sz="1200" dirty="0"/>
              <a:t>。</a:t>
            </a:r>
          </a:p>
          <a:p>
            <a:pPr lvl="1"/>
            <a:r>
              <a:rPr lang="en-US" altLang="zh-CN" sz="1200" b="1" dirty="0" err="1"/>
              <a:t>oldValue</a:t>
            </a:r>
            <a:r>
              <a:rPr lang="en-US" altLang="zh-CN" sz="1200" dirty="0"/>
              <a:t>: </a:t>
            </a:r>
            <a:r>
              <a:rPr lang="zh-CN" altLang="en-US" sz="1200" dirty="0"/>
              <a:t>指令绑定的前一个值，仅在 </a:t>
            </a:r>
            <a:r>
              <a:rPr lang="en-US" altLang="zh-CN" sz="1200" dirty="0"/>
              <a:t>update </a:t>
            </a:r>
            <a:r>
              <a:rPr lang="zh-CN" altLang="en-US" sz="1200" dirty="0"/>
              <a:t>和 </a:t>
            </a:r>
            <a:r>
              <a:rPr lang="en-US" altLang="zh-CN" sz="1200" dirty="0" err="1"/>
              <a:t>componentUpdated</a:t>
            </a:r>
            <a:r>
              <a:rPr lang="en-US" altLang="zh-CN" sz="1200" dirty="0"/>
              <a:t> </a:t>
            </a:r>
            <a:r>
              <a:rPr lang="zh-CN" altLang="en-US" sz="1200" dirty="0"/>
              <a:t>钩子中可用。无论值是否改变都可用。</a:t>
            </a:r>
          </a:p>
          <a:p>
            <a:pPr lvl="1"/>
            <a:r>
              <a:rPr lang="en-US" altLang="zh-CN" sz="1200" b="1" dirty="0"/>
              <a:t>expression</a:t>
            </a:r>
            <a:r>
              <a:rPr lang="en-US" altLang="zh-CN" sz="1200" dirty="0"/>
              <a:t>: </a:t>
            </a:r>
            <a:r>
              <a:rPr lang="zh-CN" altLang="en-US" sz="1200" dirty="0"/>
              <a:t>绑定值的字符串形式。 例如 </a:t>
            </a:r>
            <a:r>
              <a:rPr lang="en-US" altLang="zh-CN" sz="1200" dirty="0"/>
              <a:t>v-my-directive="1 + 1" </a:t>
            </a:r>
            <a:r>
              <a:rPr lang="zh-CN" altLang="en-US" sz="1200" dirty="0"/>
              <a:t>， </a:t>
            </a:r>
            <a:r>
              <a:rPr lang="en-US" altLang="zh-CN" sz="1200" dirty="0"/>
              <a:t>expression </a:t>
            </a:r>
            <a:r>
              <a:rPr lang="zh-CN" altLang="en-US" sz="1200" dirty="0"/>
              <a:t>的值是 </a:t>
            </a:r>
            <a:r>
              <a:rPr lang="en-US" altLang="zh-CN" sz="1200" dirty="0"/>
              <a:t>"1 + 1"</a:t>
            </a:r>
            <a:r>
              <a:rPr lang="zh-CN" altLang="en-US" sz="1200" dirty="0"/>
              <a:t>。</a:t>
            </a:r>
          </a:p>
          <a:p>
            <a:pPr lvl="1"/>
            <a:r>
              <a:rPr lang="en-US" altLang="zh-CN" sz="1200" b="1" dirty="0" err="1"/>
              <a:t>arg</a:t>
            </a:r>
            <a:r>
              <a:rPr lang="en-US" altLang="zh-CN" sz="1200" dirty="0"/>
              <a:t>: </a:t>
            </a:r>
            <a:r>
              <a:rPr lang="zh-CN" altLang="en-US" sz="1200" dirty="0"/>
              <a:t>传给指令的参数。例如 </a:t>
            </a:r>
            <a:r>
              <a:rPr lang="en-US" altLang="zh-CN" sz="1200" dirty="0" err="1"/>
              <a:t>v-my-directive:foo</a:t>
            </a:r>
            <a:r>
              <a:rPr lang="zh-CN" altLang="en-US" sz="1200" dirty="0"/>
              <a:t>， </a:t>
            </a:r>
            <a:r>
              <a:rPr lang="en-US" altLang="zh-CN" sz="1200" dirty="0" err="1"/>
              <a:t>arg</a:t>
            </a:r>
            <a:r>
              <a:rPr lang="en-US" altLang="zh-CN" sz="1200" dirty="0"/>
              <a:t> </a:t>
            </a:r>
            <a:r>
              <a:rPr lang="zh-CN" altLang="en-US" sz="1200" dirty="0"/>
              <a:t>的值是 </a:t>
            </a:r>
            <a:r>
              <a:rPr lang="en-US" altLang="zh-CN" sz="1200" dirty="0"/>
              <a:t>"foo"</a:t>
            </a:r>
            <a:r>
              <a:rPr lang="zh-CN" altLang="en-US" sz="1200" dirty="0"/>
              <a:t>。</a:t>
            </a:r>
          </a:p>
          <a:p>
            <a:pPr lvl="1"/>
            <a:r>
              <a:rPr lang="en-US" altLang="zh-CN" sz="1200" b="1" dirty="0"/>
              <a:t>modifiers</a:t>
            </a:r>
            <a:r>
              <a:rPr lang="en-US" altLang="zh-CN" sz="1200" dirty="0"/>
              <a:t>: </a:t>
            </a:r>
            <a:r>
              <a:rPr lang="zh-CN" altLang="en-US" sz="1200" dirty="0"/>
              <a:t>一个包含修饰符的对象。 例如： </a:t>
            </a:r>
            <a:r>
              <a:rPr lang="en-US" altLang="zh-CN" sz="1200" dirty="0"/>
              <a:t>v-my-</a:t>
            </a:r>
            <a:r>
              <a:rPr lang="en-US" altLang="zh-CN" sz="1200" dirty="0" err="1"/>
              <a:t>directive.foo.bar</a:t>
            </a:r>
            <a:r>
              <a:rPr lang="en-US" altLang="zh-CN" sz="1200" dirty="0"/>
              <a:t>, </a:t>
            </a:r>
            <a:r>
              <a:rPr lang="zh-CN" altLang="en-US" sz="1200" dirty="0"/>
              <a:t>修饰符对象 </a:t>
            </a:r>
            <a:r>
              <a:rPr lang="en-US" altLang="zh-CN" sz="1200" dirty="0"/>
              <a:t>modifiers </a:t>
            </a:r>
            <a:r>
              <a:rPr lang="zh-CN" altLang="en-US" sz="1200" dirty="0"/>
              <a:t>的值是 </a:t>
            </a:r>
            <a:r>
              <a:rPr lang="en-US" altLang="zh-CN" sz="1200" dirty="0"/>
              <a:t>{ foo: true, bar: true }</a:t>
            </a:r>
            <a:r>
              <a:rPr lang="zh-CN" altLang="en-US" sz="1200" dirty="0"/>
              <a:t>。</a:t>
            </a:r>
          </a:p>
          <a:p>
            <a:r>
              <a:rPr lang="en-US" altLang="zh-CN" sz="1400" b="1" dirty="0" err="1"/>
              <a:t>vnode</a:t>
            </a:r>
            <a:r>
              <a:rPr lang="en-US" altLang="zh-CN" sz="1400" dirty="0"/>
              <a:t>: </a:t>
            </a:r>
            <a:r>
              <a:rPr lang="en-US" altLang="zh-CN" sz="1400" dirty="0" err="1"/>
              <a:t>Vue</a:t>
            </a:r>
            <a:r>
              <a:rPr lang="en-US" altLang="zh-CN" sz="1400" dirty="0"/>
              <a:t> </a:t>
            </a:r>
            <a:r>
              <a:rPr lang="zh-CN" altLang="en-US" sz="1400" dirty="0"/>
              <a:t>编译生成的虚拟节点，查阅 </a:t>
            </a:r>
            <a:r>
              <a:rPr lang="en-US" altLang="zh-CN" sz="1400" dirty="0">
                <a:hlinkClick r:id="rId2"/>
              </a:rPr>
              <a:t>VNode API</a:t>
            </a:r>
            <a:r>
              <a:rPr lang="zh-CN" altLang="en-US" sz="1400" dirty="0"/>
              <a:t> 了解更多详情。</a:t>
            </a:r>
          </a:p>
          <a:p>
            <a:r>
              <a:rPr lang="en-US" altLang="zh-CN" sz="1400" b="1" dirty="0" err="1"/>
              <a:t>oldVnode</a:t>
            </a:r>
            <a:r>
              <a:rPr lang="en-US" altLang="zh-CN" sz="1400" dirty="0"/>
              <a:t>: </a:t>
            </a:r>
            <a:r>
              <a:rPr lang="zh-CN" altLang="en-US" sz="1400" dirty="0"/>
              <a:t>上一个虚拟节点，仅在 </a:t>
            </a:r>
            <a:r>
              <a:rPr lang="en-US" altLang="zh-CN" sz="1400" dirty="0"/>
              <a:t>update </a:t>
            </a:r>
            <a:r>
              <a:rPr lang="zh-CN" altLang="en-US" sz="1400" dirty="0"/>
              <a:t>和 </a:t>
            </a:r>
            <a:r>
              <a:rPr lang="en-US" altLang="zh-CN" sz="1400" dirty="0" err="1"/>
              <a:t>componentUpdated</a:t>
            </a:r>
            <a:r>
              <a:rPr lang="en-US" altLang="zh-CN" sz="1400" dirty="0"/>
              <a:t> </a:t>
            </a:r>
            <a:r>
              <a:rPr lang="zh-CN" altLang="en-US" sz="1400" dirty="0"/>
              <a:t>钩子中可用。</a:t>
            </a:r>
          </a:p>
          <a:p>
            <a:pPr marL="0" indent="0" eaLnBrk="1" hangingPunct="1">
              <a:buNone/>
            </a:pPr>
            <a:endParaRPr lang="zh-CN" altLang="en-US" sz="1400" dirty="0" smtClean="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5.1 </a:t>
            </a:r>
            <a:r>
              <a:rPr kumimoji="1" lang="zh-CN" altLang="en-US" dirty="0" smtClean="0"/>
              <a:t>自定义指令</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37</a:t>
            </a:fld>
            <a:endParaRPr kumimoji="1" lang="zh-CN" altLang="en-US"/>
          </a:p>
        </p:txBody>
      </p:sp>
      <p:sp>
        <p:nvSpPr>
          <p:cNvPr id="7" name="内容占位符 2"/>
          <p:cNvSpPr>
            <a:spLocks noGrp="1" noChangeArrowheads="1"/>
          </p:cNvSpPr>
          <p:nvPr>
            <p:ph idx="4294967295"/>
          </p:nvPr>
        </p:nvSpPr>
        <p:spPr>
          <a:xfrm>
            <a:off x="539552" y="709837"/>
            <a:ext cx="8229600" cy="3806130"/>
          </a:xfrm>
        </p:spPr>
        <p:txBody>
          <a:bodyPr/>
          <a:lstStyle/>
          <a:p>
            <a:pPr eaLnBrk="1" hangingPunct="1"/>
            <a:r>
              <a:rPr lang="zh-CN" altLang="en-US" dirty="0" smtClean="0"/>
              <a:t>函数简写</a:t>
            </a:r>
          </a:p>
          <a:p>
            <a:pPr marL="0" indent="0">
              <a:buNone/>
            </a:pPr>
            <a:r>
              <a:rPr lang="zh-CN" altLang="en-US" sz="1600" dirty="0" smtClean="0"/>
              <a:t>	大多数</a:t>
            </a:r>
            <a:r>
              <a:rPr lang="zh-CN" altLang="en-US" sz="1600" dirty="0"/>
              <a:t>情况下，我们可能想在 </a:t>
            </a:r>
            <a:r>
              <a:rPr lang="en-US" altLang="zh-CN" sz="1600" dirty="0"/>
              <a:t>bind</a:t>
            </a:r>
            <a:r>
              <a:rPr lang="zh-CN" altLang="en-US" sz="1600" dirty="0"/>
              <a:t> 和 </a:t>
            </a:r>
            <a:r>
              <a:rPr lang="en-US" altLang="zh-CN" sz="1600" dirty="0"/>
              <a:t>update</a:t>
            </a:r>
            <a:r>
              <a:rPr lang="zh-CN" altLang="en-US" sz="1600" dirty="0"/>
              <a:t> 钩子上做重复动作，并且不想关心其它的钩子函数。可以这样写</a:t>
            </a:r>
            <a:r>
              <a:rPr lang="en-US" altLang="zh-CN" sz="1600" dirty="0" smtClean="0"/>
              <a:t>:</a:t>
            </a:r>
            <a:endParaRPr lang="zh-CN" altLang="en-US" sz="1600" dirty="0" smtClean="0"/>
          </a:p>
          <a:p>
            <a:pPr marL="0" indent="0">
              <a:buNone/>
            </a:pPr>
            <a:endParaRPr lang="zh-CN" altLang="en-US" dirty="0" smtClean="0"/>
          </a:p>
        </p:txBody>
      </p:sp>
      <p:graphicFrame>
        <p:nvGraphicFramePr>
          <p:cNvPr id="3" name="表格 2"/>
          <p:cNvGraphicFramePr>
            <a:graphicFrameLocks noGrp="1"/>
          </p:cNvGraphicFramePr>
          <p:nvPr/>
        </p:nvGraphicFramePr>
        <p:xfrm>
          <a:off x="755576" y="2618967"/>
          <a:ext cx="6600825" cy="614030"/>
        </p:xfrm>
        <a:graphic>
          <a:graphicData uri="http://schemas.openxmlformats.org/drawingml/2006/table">
            <a:tbl>
              <a:tblPr/>
              <a:tblGrid>
                <a:gridCol w="6600825"/>
              </a:tblGrid>
              <a:tr h="614030">
                <a:tc>
                  <a:txBody>
                    <a:bodyPr/>
                    <a:lstStyle/>
                    <a:p>
                      <a:r>
                        <a:rPr lang="en-US" sz="1200" dirty="0" err="1">
                          <a:effectLst/>
                        </a:rPr>
                        <a:t>Vue.directive</a:t>
                      </a:r>
                      <a:r>
                        <a:rPr lang="en-US" sz="1200" dirty="0">
                          <a:effectLst/>
                        </a:rPr>
                        <a:t>(</a:t>
                      </a:r>
                      <a:r>
                        <a:rPr lang="en-US" sz="1200" dirty="0">
                          <a:solidFill>
                            <a:srgbClr val="42B983"/>
                          </a:solidFill>
                          <a:effectLst/>
                        </a:rPr>
                        <a:t>'color-swatch'</a:t>
                      </a:r>
                      <a:r>
                        <a:rPr lang="en-US" sz="1200" dirty="0">
                          <a:effectLst/>
                        </a:rPr>
                        <a:t>, </a:t>
                      </a:r>
                      <a:r>
                        <a:rPr lang="en-US" sz="1200" dirty="0">
                          <a:solidFill>
                            <a:srgbClr val="0092DB"/>
                          </a:solidFill>
                          <a:effectLst/>
                        </a:rPr>
                        <a:t>function</a:t>
                      </a:r>
                      <a:r>
                        <a:rPr lang="en-US" sz="1200" dirty="0">
                          <a:effectLst/>
                        </a:rPr>
                        <a:t> (el, binding) {</a:t>
                      </a:r>
                    </a:p>
                    <a:p>
                      <a:r>
                        <a:rPr lang="en-US" sz="1200" dirty="0" err="1">
                          <a:effectLst/>
                        </a:rPr>
                        <a:t>el.style.backgroundColor</a:t>
                      </a:r>
                      <a:r>
                        <a:rPr lang="en-US" sz="1200" dirty="0">
                          <a:effectLst/>
                        </a:rPr>
                        <a:t> = </a:t>
                      </a:r>
                      <a:r>
                        <a:rPr lang="en-US" sz="1200" dirty="0" err="1">
                          <a:effectLst/>
                        </a:rPr>
                        <a:t>binding.value</a:t>
                      </a:r>
                      <a:endParaRPr lang="en-US" sz="1200" dirty="0">
                        <a:effectLst/>
                      </a:endParaRPr>
                    </a:p>
                    <a:p>
                      <a:r>
                        <a:rPr lang="en-US" sz="1200" dirty="0">
                          <a:effectLst/>
                        </a:rPr>
                        <a:t>})</a:t>
                      </a:r>
                    </a:p>
                  </a:txBody>
                  <a:tcPr marL="61403" marR="61403" marT="30702" marB="30702" anchor="ctr">
                    <a:lnL>
                      <a:noFill/>
                    </a:lnL>
                    <a:lnR>
                      <a:noFill/>
                    </a:lnR>
                    <a:lnT>
                      <a:noFill/>
                    </a:lnT>
                    <a:lnB>
                      <a:noFill/>
                    </a:lnB>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5.1 </a:t>
            </a:r>
            <a:r>
              <a:rPr kumimoji="1" lang="zh-CN" altLang="en-US" dirty="0" smtClean="0"/>
              <a:t>自定义指令</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38</a:t>
            </a:fld>
            <a:endParaRPr kumimoji="1" lang="zh-CN" altLang="en-US"/>
          </a:p>
        </p:txBody>
      </p:sp>
      <p:sp>
        <p:nvSpPr>
          <p:cNvPr id="7" name="内容占位符 2"/>
          <p:cNvSpPr>
            <a:spLocks noGrp="1" noChangeArrowheads="1"/>
          </p:cNvSpPr>
          <p:nvPr>
            <p:ph idx="4294967295"/>
          </p:nvPr>
        </p:nvSpPr>
        <p:spPr>
          <a:xfrm>
            <a:off x="539552" y="709837"/>
            <a:ext cx="8229600" cy="3806130"/>
          </a:xfrm>
        </p:spPr>
        <p:txBody>
          <a:bodyPr/>
          <a:lstStyle/>
          <a:p>
            <a:pPr eaLnBrk="1" hangingPunct="1"/>
            <a:r>
              <a:rPr lang="zh-CN" altLang="en-US" dirty="0" smtClean="0"/>
              <a:t>对象字面量</a:t>
            </a:r>
          </a:p>
          <a:p>
            <a:pPr marL="0" indent="0">
              <a:buNone/>
            </a:pPr>
            <a:r>
              <a:rPr lang="zh-CN" altLang="en-US" sz="1600" dirty="0" smtClean="0"/>
              <a:t>	如果</a:t>
            </a:r>
            <a:r>
              <a:rPr lang="zh-CN" altLang="en-US" sz="1600" dirty="0"/>
              <a:t>指令需要多个值，可以传入一个 </a:t>
            </a:r>
            <a:r>
              <a:rPr lang="en-US" altLang="zh-CN" sz="1600" dirty="0"/>
              <a:t>JavaScript </a:t>
            </a:r>
            <a:r>
              <a:rPr lang="zh-CN" altLang="en-US" sz="1600" dirty="0"/>
              <a:t>对象字面量。记住，指令函数能够</a:t>
            </a:r>
            <a:r>
              <a:rPr lang="zh-CN" altLang="en-US" sz="1600" dirty="0" smtClean="0"/>
              <a:t>接受所有</a:t>
            </a:r>
            <a:r>
              <a:rPr lang="zh-CN" altLang="en-US" sz="1600" dirty="0"/>
              <a:t>合法类型的 </a:t>
            </a:r>
            <a:r>
              <a:rPr lang="en-US" altLang="zh-CN" sz="1600" dirty="0" err="1"/>
              <a:t>Javascript</a:t>
            </a:r>
            <a:r>
              <a:rPr lang="en-US" altLang="zh-CN" sz="1600" dirty="0"/>
              <a:t> </a:t>
            </a:r>
            <a:r>
              <a:rPr lang="zh-CN" altLang="en-US" sz="1600" dirty="0"/>
              <a:t>表达式</a:t>
            </a:r>
            <a:r>
              <a:rPr lang="zh-CN" altLang="en-US" sz="1600" dirty="0" smtClean="0"/>
              <a:t>。</a:t>
            </a:r>
          </a:p>
          <a:p>
            <a:pPr marL="0" indent="0">
              <a:buNone/>
            </a:pPr>
            <a:endParaRPr lang="zh-CN" altLang="en-US" sz="1600" dirty="0" smtClean="0"/>
          </a:p>
        </p:txBody>
      </p:sp>
      <p:graphicFrame>
        <p:nvGraphicFramePr>
          <p:cNvPr id="3" name="表格 2"/>
          <p:cNvGraphicFramePr>
            <a:graphicFrameLocks noGrp="1"/>
          </p:cNvGraphicFramePr>
          <p:nvPr/>
        </p:nvGraphicFramePr>
        <p:xfrm>
          <a:off x="753567" y="2283718"/>
          <a:ext cx="6600825" cy="245612"/>
        </p:xfrm>
        <a:graphic>
          <a:graphicData uri="http://schemas.openxmlformats.org/drawingml/2006/table">
            <a:tbl>
              <a:tblPr/>
              <a:tblGrid>
                <a:gridCol w="6600825"/>
              </a:tblGrid>
              <a:tr h="245612">
                <a:tc>
                  <a:txBody>
                    <a:bodyPr/>
                    <a:lstStyle/>
                    <a:p>
                      <a:r>
                        <a:rPr lang="en-US" sz="1200" dirty="0">
                          <a:solidFill>
                            <a:srgbClr val="2973B7"/>
                          </a:solidFill>
                          <a:effectLst/>
                        </a:rPr>
                        <a:t>&lt;div v-demo=</a:t>
                      </a:r>
                      <a:r>
                        <a:rPr lang="en-US" sz="1200" dirty="0">
                          <a:solidFill>
                            <a:srgbClr val="42B983"/>
                          </a:solidFill>
                          <a:effectLst/>
                        </a:rPr>
                        <a:t>"{ color: 'white', text: 'hello!' }"</a:t>
                      </a:r>
                      <a:r>
                        <a:rPr lang="en-US" sz="1200" dirty="0">
                          <a:solidFill>
                            <a:srgbClr val="2973B7"/>
                          </a:solidFill>
                          <a:effectLst/>
                        </a:rPr>
                        <a:t>&gt;&lt;/div&gt;</a:t>
                      </a:r>
                      <a:endParaRPr lang="en-US" sz="1200" dirty="0">
                        <a:effectLst/>
                      </a:endParaRPr>
                    </a:p>
                  </a:txBody>
                  <a:tcPr marL="61403" marR="61403" marT="30702" marB="30702" anchor="ctr">
                    <a:lnL>
                      <a:noFill/>
                    </a:lnL>
                    <a:lnR>
                      <a:noFill/>
                    </a:lnR>
                    <a:lnT>
                      <a:noFill/>
                    </a:lnT>
                    <a:lnB>
                      <a:noFill/>
                    </a:lnB>
                  </a:tcPr>
                </a:tc>
              </a:tr>
            </a:tbl>
          </a:graphicData>
        </a:graphic>
      </p:graphicFrame>
      <p:graphicFrame>
        <p:nvGraphicFramePr>
          <p:cNvPr id="5" name="表格 4"/>
          <p:cNvGraphicFramePr>
            <a:graphicFrameLocks noGrp="1"/>
          </p:cNvGraphicFramePr>
          <p:nvPr/>
        </p:nvGraphicFramePr>
        <p:xfrm>
          <a:off x="755576" y="2931790"/>
          <a:ext cx="6600825" cy="798239"/>
        </p:xfrm>
        <a:graphic>
          <a:graphicData uri="http://schemas.openxmlformats.org/drawingml/2006/table">
            <a:tbl>
              <a:tblPr/>
              <a:tblGrid>
                <a:gridCol w="6600825"/>
              </a:tblGrid>
              <a:tr h="798239">
                <a:tc>
                  <a:txBody>
                    <a:bodyPr/>
                    <a:lstStyle/>
                    <a:p>
                      <a:r>
                        <a:rPr lang="en-US" sz="1200" dirty="0" err="1">
                          <a:effectLst/>
                        </a:rPr>
                        <a:t>Vue.directive</a:t>
                      </a:r>
                      <a:r>
                        <a:rPr lang="en-US" sz="1200" dirty="0">
                          <a:effectLst/>
                        </a:rPr>
                        <a:t>(</a:t>
                      </a:r>
                      <a:r>
                        <a:rPr lang="en-US" sz="1200" dirty="0">
                          <a:solidFill>
                            <a:srgbClr val="42B983"/>
                          </a:solidFill>
                          <a:effectLst/>
                        </a:rPr>
                        <a:t>'demo'</a:t>
                      </a:r>
                      <a:r>
                        <a:rPr lang="en-US" sz="1200" dirty="0">
                          <a:effectLst/>
                        </a:rPr>
                        <a:t>, </a:t>
                      </a:r>
                      <a:r>
                        <a:rPr lang="en-US" sz="1200" dirty="0">
                          <a:solidFill>
                            <a:srgbClr val="0092DB"/>
                          </a:solidFill>
                          <a:effectLst/>
                        </a:rPr>
                        <a:t>function</a:t>
                      </a:r>
                      <a:r>
                        <a:rPr lang="en-US" sz="1200" dirty="0">
                          <a:effectLst/>
                        </a:rPr>
                        <a:t> (el, binding) {</a:t>
                      </a:r>
                    </a:p>
                    <a:p>
                      <a:r>
                        <a:rPr lang="en-US" sz="1200" dirty="0" err="1">
                          <a:solidFill>
                            <a:srgbClr val="42B983"/>
                          </a:solidFill>
                          <a:effectLst/>
                        </a:rPr>
                        <a:t>console</a:t>
                      </a:r>
                      <a:r>
                        <a:rPr lang="en-US" sz="1200" dirty="0" err="1">
                          <a:effectLst/>
                        </a:rPr>
                        <a:t>.log</a:t>
                      </a:r>
                      <a:r>
                        <a:rPr lang="en-US" sz="1200" dirty="0">
                          <a:effectLst/>
                        </a:rPr>
                        <a:t>(</a:t>
                      </a:r>
                      <a:r>
                        <a:rPr lang="en-US" sz="1200" dirty="0" err="1">
                          <a:effectLst/>
                        </a:rPr>
                        <a:t>binding.value.color</a:t>
                      </a:r>
                      <a:r>
                        <a:rPr lang="en-US" sz="1200" dirty="0">
                          <a:effectLst/>
                        </a:rPr>
                        <a:t>) </a:t>
                      </a:r>
                      <a:r>
                        <a:rPr lang="en-US" sz="1200" dirty="0">
                          <a:solidFill>
                            <a:srgbClr val="B3B3B3"/>
                          </a:solidFill>
                          <a:effectLst/>
                        </a:rPr>
                        <a:t>// =&gt; "white"</a:t>
                      </a:r>
                      <a:endParaRPr lang="en-US" sz="1200" dirty="0">
                        <a:effectLst/>
                      </a:endParaRPr>
                    </a:p>
                    <a:p>
                      <a:r>
                        <a:rPr lang="en-US" sz="1200" dirty="0" err="1">
                          <a:solidFill>
                            <a:srgbClr val="42B983"/>
                          </a:solidFill>
                          <a:effectLst/>
                        </a:rPr>
                        <a:t>console</a:t>
                      </a:r>
                      <a:r>
                        <a:rPr lang="en-US" sz="1200" dirty="0" err="1">
                          <a:effectLst/>
                        </a:rPr>
                        <a:t>.log</a:t>
                      </a:r>
                      <a:r>
                        <a:rPr lang="en-US" sz="1200" dirty="0">
                          <a:effectLst/>
                        </a:rPr>
                        <a:t>(</a:t>
                      </a:r>
                      <a:r>
                        <a:rPr lang="en-US" sz="1200" dirty="0" err="1">
                          <a:effectLst/>
                        </a:rPr>
                        <a:t>binding.value.text</a:t>
                      </a:r>
                      <a:r>
                        <a:rPr lang="en-US" sz="1200" dirty="0">
                          <a:effectLst/>
                        </a:rPr>
                        <a:t>) </a:t>
                      </a:r>
                      <a:r>
                        <a:rPr lang="en-US" sz="1200" dirty="0">
                          <a:solidFill>
                            <a:srgbClr val="B3B3B3"/>
                          </a:solidFill>
                          <a:effectLst/>
                        </a:rPr>
                        <a:t>// =&gt; "hello!"</a:t>
                      </a:r>
                      <a:endParaRPr lang="en-US" sz="1200" dirty="0">
                        <a:effectLst/>
                      </a:endParaRPr>
                    </a:p>
                    <a:p>
                      <a:r>
                        <a:rPr lang="en-US" sz="1200" dirty="0">
                          <a:effectLst/>
                        </a:rPr>
                        <a:t>})</a:t>
                      </a:r>
                    </a:p>
                  </a:txBody>
                  <a:tcPr marL="61403" marR="61403" marT="30702" marB="30702" anchor="ctr">
                    <a:lnL>
                      <a:noFill/>
                    </a:lnL>
                    <a:lnR>
                      <a:noFill/>
                    </a:lnR>
                    <a:lnT>
                      <a:noFill/>
                    </a:lnT>
                    <a:lnB>
                      <a:noFill/>
                    </a:lnB>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5.2 </a:t>
            </a:r>
            <a:r>
              <a:rPr lang="zh-CN" altLang="en-US"/>
              <a:t>自定义指令示例</a:t>
            </a:r>
          </a:p>
        </p:txBody>
      </p:sp>
      <p:sp>
        <p:nvSpPr>
          <p:cNvPr id="3" name="内容占位符 2"/>
          <p:cNvSpPr>
            <a:spLocks noGrp="1"/>
          </p:cNvSpPr>
          <p:nvPr>
            <p:ph idx="1"/>
          </p:nvPr>
        </p:nvSpPr>
        <p:spPr/>
        <p:txBody>
          <a:bodyPr/>
          <a:lstStyle/>
          <a:p>
            <a:pPr marL="0" indent="0">
              <a:buNone/>
            </a:pPr>
            <a:r>
              <a:rPr lang="zh-CN" altLang="en-US" sz="500"/>
              <a:t>&lt;!DOCTYPE html&gt;</a:t>
            </a:r>
          </a:p>
          <a:p>
            <a:pPr marL="0" indent="0">
              <a:buNone/>
            </a:pPr>
            <a:r>
              <a:rPr lang="zh-CN" altLang="en-US" sz="500"/>
              <a:t>&lt;html&gt;</a:t>
            </a:r>
          </a:p>
          <a:p>
            <a:pPr marL="0" indent="0">
              <a:buNone/>
            </a:pPr>
            <a:r>
              <a:rPr lang="zh-CN" altLang="en-US" sz="500"/>
              <a:t>	&lt;head&gt;</a:t>
            </a:r>
          </a:p>
          <a:p>
            <a:pPr marL="0" indent="0">
              <a:buNone/>
            </a:pPr>
            <a:r>
              <a:rPr lang="zh-CN" altLang="en-US" sz="500"/>
              <a:t>		&lt;meta charset="UTF-8"&gt;</a:t>
            </a:r>
          </a:p>
          <a:p>
            <a:pPr marL="0" indent="0">
              <a:buNone/>
            </a:pPr>
            <a:r>
              <a:rPr lang="zh-CN" altLang="en-US" sz="500"/>
              <a:t>		&lt;title&gt;&lt;/title&gt;</a:t>
            </a:r>
          </a:p>
          <a:p>
            <a:pPr marL="0" indent="0">
              <a:buNone/>
            </a:pPr>
            <a:r>
              <a:rPr lang="zh-CN" altLang="en-US" sz="500"/>
              <a:t>	&lt;/head&gt;</a:t>
            </a:r>
          </a:p>
          <a:p>
            <a:pPr marL="0" indent="0">
              <a:buNone/>
            </a:pPr>
            <a:r>
              <a:rPr lang="zh-CN" altLang="en-US" sz="500"/>
              <a:t>	&lt;body&gt;</a:t>
            </a:r>
          </a:p>
          <a:p>
            <a:pPr marL="0" indent="0">
              <a:buNone/>
            </a:pPr>
            <a:r>
              <a:rPr lang="zh-CN" altLang="en-US" sz="500"/>
              <a:t>		&lt;div id="hook-arguments-example" v-demo:hello.a.b="message"&gt;&lt;/div&gt;</a:t>
            </a:r>
          </a:p>
          <a:p>
            <a:pPr marL="0" indent="0">
              <a:buNone/>
            </a:pPr>
            <a:r>
              <a:rPr lang="zh-CN" altLang="en-US" sz="500"/>
              <a:t>		&lt;script src="vue.js" type="text/javascript" charset="utf-8"&gt;&lt;/script&gt;</a:t>
            </a:r>
          </a:p>
          <a:p>
            <a:pPr marL="0" indent="0">
              <a:buNone/>
            </a:pPr>
            <a:r>
              <a:rPr lang="zh-CN" altLang="en-US" sz="500"/>
              <a:t>		&lt;script type="text/javascript"&gt;</a:t>
            </a:r>
          </a:p>
          <a:p>
            <a:pPr marL="0" indent="0">
              <a:buNone/>
            </a:pPr>
            <a:r>
              <a:rPr lang="zh-CN" altLang="en-US" sz="500"/>
              <a:t>			Vue.directive('demo', {</a:t>
            </a:r>
          </a:p>
          <a:p>
            <a:pPr marL="0" indent="0">
              <a:buNone/>
            </a:pPr>
            <a:r>
              <a:rPr lang="zh-CN" altLang="en-US" sz="500"/>
              <a:t>				bind: function(el, binding, vnode) {</a:t>
            </a:r>
          </a:p>
          <a:p>
            <a:pPr marL="0" indent="0">
              <a:buNone/>
            </a:pPr>
            <a:r>
              <a:rPr lang="zh-CN" altLang="en-US" sz="500"/>
              <a:t>					var s = JSON.stringify</a:t>
            </a:r>
          </a:p>
          <a:p>
            <a:pPr marL="0" indent="0">
              <a:buNone/>
            </a:pPr>
            <a:r>
              <a:rPr lang="zh-CN" altLang="en-US" sz="500"/>
              <a:t>					el.innerHTML =</a:t>
            </a:r>
          </a:p>
          <a:p>
            <a:pPr marL="0" indent="0">
              <a:buNone/>
            </a:pPr>
            <a:r>
              <a:rPr lang="zh-CN" altLang="en-US" sz="500"/>
              <a:t>						'name: ' + s(binding.name) + '&lt;br&gt;' +</a:t>
            </a:r>
          </a:p>
          <a:p>
            <a:pPr marL="0" indent="0">
              <a:buNone/>
            </a:pPr>
            <a:r>
              <a:rPr lang="zh-CN" altLang="en-US" sz="500"/>
              <a:t>						'value: ' + s(binding.value) + '&lt;br&gt;' +</a:t>
            </a:r>
          </a:p>
          <a:p>
            <a:pPr marL="0" indent="0">
              <a:buNone/>
            </a:pPr>
            <a:r>
              <a:rPr lang="zh-CN" altLang="en-US" sz="500"/>
              <a:t>						'expression: ' + s(binding.expression) + '&lt;br&gt;' +</a:t>
            </a:r>
          </a:p>
          <a:p>
            <a:pPr marL="0" indent="0">
              <a:buNone/>
            </a:pPr>
            <a:r>
              <a:rPr lang="zh-CN" altLang="en-US" sz="500"/>
              <a:t>						'argument: ' + s(binding.arg) + '&lt;br&gt;' +</a:t>
            </a:r>
          </a:p>
          <a:p>
            <a:pPr marL="0" indent="0">
              <a:buNone/>
            </a:pPr>
            <a:r>
              <a:rPr lang="zh-CN" altLang="en-US" sz="500"/>
              <a:t>						'modifiers: ' + s(binding.modifiers) + '&lt;br&gt;' +</a:t>
            </a:r>
          </a:p>
          <a:p>
            <a:pPr marL="0" indent="0">
              <a:buNone/>
            </a:pPr>
            <a:r>
              <a:rPr lang="zh-CN" altLang="en-US" sz="500"/>
              <a:t>						'vnode keys: ' + Object.keys(vnode).join(', ')</a:t>
            </a:r>
          </a:p>
          <a:p>
            <a:pPr marL="0" indent="0">
              <a:buNone/>
            </a:pPr>
            <a:r>
              <a:rPr lang="zh-CN" altLang="en-US" sz="500"/>
              <a:t>				}</a:t>
            </a:r>
          </a:p>
          <a:p>
            <a:pPr marL="0" indent="0">
              <a:buNone/>
            </a:pPr>
            <a:r>
              <a:rPr lang="zh-CN" altLang="en-US" sz="500"/>
              <a:t>			})</a:t>
            </a:r>
          </a:p>
          <a:p>
            <a:pPr marL="0" indent="0">
              <a:buNone/>
            </a:pPr>
            <a:r>
              <a:rPr lang="zh-CN" altLang="en-US" sz="500"/>
              <a:t>			new Vue({</a:t>
            </a:r>
          </a:p>
          <a:p>
            <a:pPr marL="0" indent="0">
              <a:buNone/>
            </a:pPr>
            <a:r>
              <a:rPr lang="zh-CN" altLang="en-US" sz="500"/>
              <a:t>				el: '#hook-arguments-example',</a:t>
            </a:r>
          </a:p>
          <a:p>
            <a:pPr marL="0" indent="0">
              <a:buNone/>
            </a:pPr>
            <a:r>
              <a:rPr lang="zh-CN" altLang="en-US" sz="500"/>
              <a:t>				data: {</a:t>
            </a:r>
          </a:p>
          <a:p>
            <a:pPr marL="0" indent="0">
              <a:buNone/>
            </a:pPr>
            <a:r>
              <a:rPr lang="zh-CN" altLang="en-US" sz="500"/>
              <a:t>					message: 'hello!'</a:t>
            </a:r>
          </a:p>
          <a:p>
            <a:pPr marL="0" indent="0">
              <a:buNone/>
            </a:pPr>
            <a:r>
              <a:rPr lang="zh-CN" altLang="en-US" sz="500"/>
              <a:t>				}</a:t>
            </a:r>
          </a:p>
          <a:p>
            <a:pPr marL="0" indent="0">
              <a:buNone/>
            </a:pPr>
            <a:r>
              <a:rPr lang="zh-CN" altLang="en-US" sz="500"/>
              <a:t>			})</a:t>
            </a:r>
          </a:p>
          <a:p>
            <a:pPr marL="0" indent="0">
              <a:buNone/>
            </a:pPr>
            <a:r>
              <a:rPr lang="zh-CN" altLang="en-US" sz="500"/>
              <a:t>		&lt;/script&gt;</a:t>
            </a:r>
          </a:p>
          <a:p>
            <a:pPr marL="0" indent="0">
              <a:buNone/>
            </a:pPr>
            <a:r>
              <a:rPr lang="zh-CN" altLang="en-US" sz="500"/>
              <a:t>	&lt;/body&gt;</a:t>
            </a:r>
          </a:p>
          <a:p>
            <a:pPr marL="0" indent="0">
              <a:buNone/>
            </a:pPr>
            <a:r>
              <a:rPr lang="zh-CN" altLang="en-US" sz="500"/>
              <a:t>&lt;/html&gt;</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39</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1.1</a:t>
            </a:r>
            <a:r>
              <a:rPr lang="zh-CN" altLang="en-US" dirty="0"/>
              <a:t> </a:t>
            </a:r>
            <a:r>
              <a:rPr lang="zh-CN" altLang="en-US" dirty="0" smtClean="0"/>
              <a:t>如何追踪变化</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a:t>
            </a:fld>
            <a:endParaRPr kumimoji="1" lang="zh-CN" altLang="en-US"/>
          </a:p>
        </p:txBody>
      </p:sp>
      <p:sp>
        <p:nvSpPr>
          <p:cNvPr id="8" name="内容占位符 2"/>
          <p:cNvSpPr>
            <a:spLocks noGrp="1" noChangeArrowheads="1"/>
          </p:cNvSpPr>
          <p:nvPr>
            <p:ph idx="4294967295"/>
          </p:nvPr>
        </p:nvSpPr>
        <p:spPr>
          <a:xfrm>
            <a:off x="539552" y="709836"/>
            <a:ext cx="8229600" cy="4525963"/>
          </a:xfrm>
        </p:spPr>
        <p:txBody>
          <a:bodyPr/>
          <a:lstStyle/>
          <a:p>
            <a:pPr eaLnBrk="1" hangingPunct="1"/>
            <a:r>
              <a:rPr lang="en-US" altLang="zh-CN" dirty="0" err="1" smtClean="0"/>
              <a:t>Vue</a:t>
            </a:r>
            <a:r>
              <a:rPr lang="zh-CN" altLang="en-US" dirty="0" smtClean="0"/>
              <a:t>实例使用</a:t>
            </a:r>
            <a:r>
              <a:rPr lang="en-US" altLang="zh-CN" dirty="0" err="1" smtClean="0"/>
              <a:t>Object.defineProperty</a:t>
            </a:r>
            <a:r>
              <a:rPr lang="zh-CN" altLang="en-US" dirty="0" smtClean="0"/>
              <a:t>将普通</a:t>
            </a:r>
            <a:r>
              <a:rPr lang="en-US" altLang="zh-CN" dirty="0" err="1" smtClean="0"/>
              <a:t>js</a:t>
            </a:r>
            <a:r>
              <a:rPr lang="zh-CN" altLang="en-US" dirty="0" smtClean="0"/>
              <a:t>对象属性转为</a:t>
            </a:r>
            <a:r>
              <a:rPr lang="en-US" altLang="zh-CN" dirty="0" smtClean="0"/>
              <a:t>getter</a:t>
            </a:r>
            <a:r>
              <a:rPr lang="zh-CN" altLang="en-US" dirty="0" smtClean="0"/>
              <a:t>和</a:t>
            </a:r>
            <a:r>
              <a:rPr lang="en-US" altLang="zh-CN" dirty="0" smtClean="0"/>
              <a:t>setter</a:t>
            </a:r>
            <a:endParaRPr lang="zh-CN" altLang="en-US" dirty="0" smtClean="0"/>
          </a:p>
          <a:p>
            <a:pPr eaLnBrk="1" hangingPunct="1"/>
            <a:r>
              <a:rPr lang="zh-CN" altLang="en-US" dirty="0" smtClean="0"/>
              <a:t>用户可以使用</a:t>
            </a:r>
            <a:r>
              <a:rPr lang="en-US" altLang="zh-CN" dirty="0" err="1" smtClean="0"/>
              <a:t>vue-devtools</a:t>
            </a:r>
            <a:r>
              <a:rPr lang="zh-CN" altLang="en-US" dirty="0" smtClean="0"/>
              <a:t>调试</a:t>
            </a:r>
          </a:p>
          <a:p>
            <a:pPr eaLnBrk="1" hangingPunct="1"/>
            <a:r>
              <a:rPr lang="zh-CN" altLang="en-US" dirty="0" smtClean="0"/>
              <a:t>每个</a:t>
            </a:r>
            <a:r>
              <a:rPr lang="en-US" altLang="zh-CN" dirty="0" err="1" smtClean="0"/>
              <a:t>Vue</a:t>
            </a:r>
            <a:r>
              <a:rPr lang="zh-CN" altLang="en-US" dirty="0" smtClean="0"/>
              <a:t>实例有相应的</a:t>
            </a:r>
            <a:r>
              <a:rPr lang="en-US" altLang="zh-CN" dirty="0" smtClean="0"/>
              <a:t>watch</a:t>
            </a:r>
            <a:r>
              <a:rPr lang="zh-CN" altLang="en-US" dirty="0" smtClean="0"/>
              <a:t>程序实例，可以检测并更新相关的组件</a:t>
            </a:r>
            <a:endParaRPr lang="en-US" altLang="zh-CN" dirty="0" smtClean="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3728" y="2263180"/>
            <a:ext cx="4608512" cy="28803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6050" y="2187708"/>
            <a:ext cx="4301560" cy="466182"/>
          </a:xfrm>
        </p:spPr>
        <p:txBody>
          <a:bodyPr>
            <a:noAutofit/>
          </a:bodyPr>
          <a:lstStyle/>
          <a:p>
            <a:r>
              <a:rPr kumimoji="1" lang="en-US" altLang="zh-CN" sz="3600" dirty="0" smtClean="0"/>
              <a:t>6. </a:t>
            </a:r>
            <a:r>
              <a:rPr kumimoji="1" lang="zh-CN" altLang="en-US" sz="3600" dirty="0" smtClean="0"/>
              <a:t>前置知识</a:t>
            </a:r>
          </a:p>
        </p:txBody>
      </p:sp>
      <p:grpSp>
        <p:nvGrpSpPr>
          <p:cNvPr id="20" name="组 19"/>
          <p:cNvGrpSpPr/>
          <p:nvPr/>
        </p:nvGrpSpPr>
        <p:grpSpPr>
          <a:xfrm>
            <a:off x="2339752" y="1779662"/>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38995"/>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6.1 npm</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41</a:t>
            </a:fld>
            <a:endParaRPr kumimoji="1" lang="zh-CN" altLang="en-US"/>
          </a:p>
        </p:txBody>
      </p:sp>
      <p:sp>
        <p:nvSpPr>
          <p:cNvPr id="7" name="内容占位符 2"/>
          <p:cNvSpPr>
            <a:spLocks noGrp="1" noChangeArrowheads="1"/>
          </p:cNvSpPr>
          <p:nvPr>
            <p:ph idx="4294967295"/>
          </p:nvPr>
        </p:nvSpPr>
        <p:spPr>
          <a:xfrm>
            <a:off x="539552" y="709837"/>
            <a:ext cx="8229600" cy="3806130"/>
          </a:xfrm>
        </p:spPr>
        <p:txBody>
          <a:bodyPr/>
          <a:lstStyle/>
          <a:p>
            <a:pPr eaLnBrk="1" hangingPunct="1"/>
            <a:r>
              <a:rPr lang="en-US" altLang="zh-CN" dirty="0" smtClean="0"/>
              <a:t>Node.js</a:t>
            </a:r>
          </a:p>
          <a:p>
            <a:pPr marL="0" indent="0">
              <a:buNone/>
            </a:pPr>
            <a:r>
              <a:rPr lang="zh-CN" altLang="en-US" sz="1600" dirty="0" smtClean="0"/>
              <a:t>	</a:t>
            </a:r>
            <a:r>
              <a:rPr sz="1600" dirty="0"/>
              <a:t>简单的说 Node.js 就是运行在服务端的 JavaScript。</a:t>
            </a:r>
          </a:p>
          <a:p>
            <a:pPr marL="0" indent="0">
              <a:buNone/>
            </a:pPr>
            <a:r>
              <a:rPr lang="en-US" sz="1600" dirty="0"/>
              <a:t>	</a:t>
            </a:r>
            <a:r>
              <a:rPr sz="1600" dirty="0"/>
              <a:t>Node.js 是一个基于Chrome JavaScript 运行时建立的一个平台。</a:t>
            </a:r>
          </a:p>
          <a:p>
            <a:pPr marL="0" indent="0">
              <a:buNone/>
            </a:pPr>
            <a:r>
              <a:rPr lang="en-US" sz="1600" dirty="0"/>
              <a:t>	</a:t>
            </a:r>
            <a:r>
              <a:rPr sz="1600" dirty="0"/>
              <a:t>Node.js是一个事件驱动I/O服务端JavaScript环境，基于Google的V8引擎，V8引擎执行Javascript的速度非常快，性能非常好。</a:t>
            </a:r>
          </a:p>
          <a:p>
            <a:r>
              <a:rPr lang="en-US" altLang="zh-CN" dirty="0" smtClean="0"/>
              <a:t>NPM</a:t>
            </a:r>
          </a:p>
          <a:p>
            <a:pPr marL="182880" lvl="1" indent="0">
              <a:buNone/>
            </a:pPr>
            <a:r>
              <a:rPr lang="en-US" altLang="zh-CN" dirty="0" smtClean="0"/>
              <a:t>	NPM是随同NodeJS一起安装的包管理工具，能解决NodeJS代码部署上的很多问题</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6.1.1 </a:t>
            </a:r>
            <a:r>
              <a:rPr kumimoji="1" lang="zh-CN" altLang="en-US" dirty="0" smtClean="0"/>
              <a:t>安装</a:t>
            </a:r>
            <a:r>
              <a:rPr kumimoji="1" lang="en-US" altLang="zh-CN" dirty="0" smtClean="0"/>
              <a:t>Node.js</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42</a:t>
            </a:fld>
            <a:endParaRPr kumimoji="1" lang="zh-CN" altLang="en-US"/>
          </a:p>
        </p:txBody>
      </p:sp>
      <p:sp>
        <p:nvSpPr>
          <p:cNvPr id="7" name="内容占位符 2"/>
          <p:cNvSpPr>
            <a:spLocks noGrp="1" noChangeArrowheads="1"/>
          </p:cNvSpPr>
          <p:nvPr>
            <p:ph idx="4294967295"/>
          </p:nvPr>
        </p:nvSpPr>
        <p:spPr>
          <a:xfrm>
            <a:off x="539552" y="709837"/>
            <a:ext cx="8229600" cy="3806130"/>
          </a:xfrm>
        </p:spPr>
        <p:txBody>
          <a:bodyPr/>
          <a:lstStyle/>
          <a:p>
            <a:pPr eaLnBrk="1" hangingPunct="1"/>
            <a:r>
              <a:rPr lang="en-US" altLang="zh-CN" dirty="0" smtClean="0"/>
              <a:t>Node.js安装包及源码下载地址为：https://nodejs.org/en/download/。</a:t>
            </a:r>
          </a:p>
          <a:p>
            <a:pPr marL="0" indent="0">
              <a:buNone/>
            </a:pPr>
            <a:r>
              <a:rPr lang="zh-CN" altLang="en-US" sz="1600" dirty="0" smtClean="0"/>
              <a:t>	</a:t>
            </a:r>
            <a:endParaRPr lang="en-US" altLang="zh-CN" dirty="0" smtClean="0"/>
          </a:p>
        </p:txBody>
      </p:sp>
      <p:pic>
        <p:nvPicPr>
          <p:cNvPr id="3" name="图片 2"/>
          <p:cNvPicPr>
            <a:picLocks noChangeAspect="1"/>
          </p:cNvPicPr>
          <p:nvPr/>
        </p:nvPicPr>
        <p:blipFill>
          <a:blip r:embed="rId2"/>
          <a:stretch>
            <a:fillRect/>
          </a:stretch>
        </p:blipFill>
        <p:spPr>
          <a:xfrm>
            <a:off x="1919605" y="1243965"/>
            <a:ext cx="4488929" cy="2880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6.1.2 npm</a:t>
            </a:r>
            <a:r>
              <a:rPr kumimoji="1" lang="zh-CN" altLang="en-US" dirty="0" smtClean="0"/>
              <a:t>的使用场景及升级</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43</a:t>
            </a:fld>
            <a:endParaRPr kumimoji="1" lang="zh-CN" altLang="en-US"/>
          </a:p>
        </p:txBody>
      </p:sp>
      <p:sp>
        <p:nvSpPr>
          <p:cNvPr id="7" name="内容占位符 2"/>
          <p:cNvSpPr>
            <a:spLocks noGrp="1" noChangeArrowheads="1"/>
          </p:cNvSpPr>
          <p:nvPr>
            <p:ph idx="4294967295"/>
          </p:nvPr>
        </p:nvSpPr>
        <p:spPr>
          <a:xfrm>
            <a:off x="539552" y="709837"/>
            <a:ext cx="8229600" cy="3806130"/>
          </a:xfrm>
        </p:spPr>
        <p:txBody>
          <a:bodyPr/>
          <a:lstStyle/>
          <a:p>
            <a:pPr eaLnBrk="1" hangingPunct="1"/>
            <a:r>
              <a:rPr lang="en-US" altLang="zh-CN" dirty="0" smtClean="0"/>
              <a:t>NPM常见的使用场景有以下几种：</a:t>
            </a:r>
          </a:p>
          <a:p>
            <a:pPr lvl="1" eaLnBrk="1" hangingPunct="1"/>
            <a:r>
              <a:rPr lang="en-US" altLang="zh-CN" dirty="0" smtClean="0"/>
              <a:t>允许用户从NPM服务器下载别人编写的第三方包到本地使用。</a:t>
            </a:r>
          </a:p>
          <a:p>
            <a:pPr lvl="1" eaLnBrk="1" hangingPunct="1"/>
            <a:r>
              <a:rPr lang="en-US" altLang="zh-CN" dirty="0" smtClean="0"/>
              <a:t>允许用户从NPM服务器下载并安装别人编写的命令行程序到本地使用。</a:t>
            </a:r>
          </a:p>
          <a:p>
            <a:pPr lvl="1" eaLnBrk="1" hangingPunct="1"/>
            <a:r>
              <a:rPr lang="en-US" altLang="zh-CN" dirty="0" smtClean="0"/>
              <a:t>允许用户将自己编写的包或命令行程序上传到NPM服务器供别人使用。</a:t>
            </a:r>
          </a:p>
          <a:p>
            <a:pPr lvl="0" eaLnBrk="1" hangingPunct="1"/>
            <a:r>
              <a:rPr lang="en-US" altLang="zh-CN" dirty="0" smtClean="0"/>
              <a:t>通过输入 "npm -v" 来测试是否成功安装。命令如下，出现版本提示表示安装成功:</a:t>
            </a:r>
          </a:p>
          <a:p>
            <a:pPr lvl="0" eaLnBrk="1" hangingPunct="1"/>
            <a:endParaRPr lang="en-US" altLang="zh-CN" dirty="0" smtClean="0"/>
          </a:p>
          <a:p>
            <a:pPr lvl="0" eaLnBrk="1" hangingPunct="1"/>
            <a:r>
              <a:rPr lang="zh-CN" altLang="en-US" dirty="0" smtClean="0"/>
              <a:t>使用</a:t>
            </a:r>
            <a:r>
              <a:rPr lang="en-US" altLang="zh-CN" dirty="0" smtClean="0"/>
              <a:t>npm install npm -g </a:t>
            </a:r>
            <a:r>
              <a:rPr lang="zh-CN" altLang="en-US" dirty="0" smtClean="0"/>
              <a:t>来升级到最新版的</a:t>
            </a:r>
            <a:r>
              <a:rPr lang="en-US" altLang="zh-CN" dirty="0" smtClean="0"/>
              <a:t>npm</a:t>
            </a:r>
          </a:p>
          <a:p>
            <a:pPr lvl="0" eaLnBrk="1" hangingPunct="1"/>
            <a:endParaRPr lang="en-US" altLang="zh-CN" dirty="0" smtClean="0"/>
          </a:p>
        </p:txBody>
      </p:sp>
      <p:pic>
        <p:nvPicPr>
          <p:cNvPr id="3" name="图片 2"/>
          <p:cNvPicPr>
            <a:picLocks noChangeAspect="1"/>
          </p:cNvPicPr>
          <p:nvPr/>
        </p:nvPicPr>
        <p:blipFill>
          <a:blip r:embed="rId2"/>
          <a:stretch>
            <a:fillRect/>
          </a:stretch>
        </p:blipFill>
        <p:spPr>
          <a:xfrm>
            <a:off x="1133475" y="3214370"/>
            <a:ext cx="4514215" cy="6572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6.1.3 </a:t>
            </a:r>
            <a:r>
              <a:rPr kumimoji="1" lang="zh-CN" altLang="en-US" dirty="0" smtClean="0"/>
              <a:t>使用</a:t>
            </a:r>
            <a:r>
              <a:rPr kumimoji="1" lang="en-US" altLang="zh-CN" dirty="0" smtClean="0"/>
              <a:t>npm</a:t>
            </a:r>
            <a:r>
              <a:rPr kumimoji="1" lang="zh-CN" altLang="en-US" dirty="0" smtClean="0"/>
              <a:t>命令安装模块</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44</a:t>
            </a:fld>
            <a:endParaRPr kumimoji="1" lang="zh-CN" altLang="en-US"/>
          </a:p>
        </p:txBody>
      </p:sp>
      <p:sp>
        <p:nvSpPr>
          <p:cNvPr id="7" name="内容占位符 2"/>
          <p:cNvSpPr>
            <a:spLocks noGrp="1" noChangeArrowheads="1"/>
          </p:cNvSpPr>
          <p:nvPr>
            <p:ph idx="4294967295"/>
          </p:nvPr>
        </p:nvSpPr>
        <p:spPr>
          <a:xfrm>
            <a:off x="539552" y="709837"/>
            <a:ext cx="8229600" cy="3806130"/>
          </a:xfrm>
        </p:spPr>
        <p:txBody>
          <a:bodyPr/>
          <a:lstStyle/>
          <a:p>
            <a:pPr eaLnBrk="1" hangingPunct="1"/>
            <a:r>
              <a:rPr lang="en-US" altLang="zh-CN" dirty="0" smtClean="0"/>
              <a:t>npm 安装 Node.js 模块语法格式如下：</a:t>
            </a:r>
          </a:p>
          <a:p>
            <a:pPr marL="0" indent="0" eaLnBrk="1" hangingPunct="1">
              <a:buNone/>
            </a:pPr>
            <a:r>
              <a:rPr lang="en-US" altLang="zh-CN" dirty="0" smtClean="0"/>
              <a:t>	</a:t>
            </a:r>
            <a:r>
              <a:rPr lang="en-US" altLang="zh-CN" sz="1400" dirty="0" smtClean="0"/>
              <a:t>$ npm install &lt;Module Name&gt;</a:t>
            </a:r>
          </a:p>
          <a:p>
            <a:pPr eaLnBrk="1" hangingPunct="1"/>
            <a:r>
              <a:rPr lang="en-US" altLang="zh-CN" dirty="0" smtClean="0"/>
              <a:t>以下实例，我们使用 npm 命令安装常用的 Node.js web框架模块 express:</a:t>
            </a:r>
          </a:p>
          <a:p>
            <a:pPr marL="457200" lvl="1" indent="0" eaLnBrk="1" hangingPunct="1">
              <a:buNone/>
            </a:pPr>
            <a:r>
              <a:rPr lang="en-US" altLang="zh-CN" sz="1240" dirty="0" smtClean="0"/>
              <a:t>$ npm install express</a:t>
            </a:r>
            <a:endParaRPr lang="en-US" altLang="zh-CN" dirty="0" smtClean="0"/>
          </a:p>
          <a:p>
            <a:pPr eaLnBrk="1" hangingPunct="1"/>
            <a:r>
              <a:rPr lang="en-US" altLang="zh-CN" dirty="0" smtClean="0"/>
              <a:t>安装好之后，express 包就放在了工程目录下的 node_modules 目录中，因此在代码中只需要通过 require('express') 的方式就好，无需指定第三方包路径。</a:t>
            </a:r>
          </a:p>
          <a:p>
            <a:pPr marL="457200" lvl="1" indent="0" eaLnBrk="1" hangingPunct="1">
              <a:buNone/>
            </a:pPr>
            <a:r>
              <a:rPr lang="en-US" altLang="zh-CN" sz="1240" dirty="0" smtClean="0"/>
              <a:t>var express = require('express');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6.1.4 </a:t>
            </a:r>
            <a:r>
              <a:rPr kumimoji="1" lang="zh-CN" dirty="0" smtClean="0"/>
              <a:t>全局安装与本地安装</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45</a:t>
            </a:fld>
            <a:endParaRPr kumimoji="1" lang="zh-CN" altLang="en-US"/>
          </a:p>
        </p:txBody>
      </p:sp>
      <p:sp>
        <p:nvSpPr>
          <p:cNvPr id="7" name="内容占位符 2"/>
          <p:cNvSpPr>
            <a:spLocks noGrp="1" noChangeArrowheads="1"/>
          </p:cNvSpPr>
          <p:nvPr>
            <p:ph idx="4294967295"/>
          </p:nvPr>
        </p:nvSpPr>
        <p:spPr>
          <a:xfrm>
            <a:off x="539552" y="709837"/>
            <a:ext cx="8229600" cy="3806130"/>
          </a:xfrm>
        </p:spPr>
        <p:txBody>
          <a:bodyPr/>
          <a:lstStyle/>
          <a:p>
            <a:pPr eaLnBrk="1" hangingPunct="1"/>
            <a:r>
              <a:rPr lang="en-US" altLang="zh-CN" sz="1240" dirty="0" smtClean="0"/>
              <a:t>本地安装</a:t>
            </a:r>
          </a:p>
          <a:p>
            <a:pPr lvl="1" eaLnBrk="1" hangingPunct="1"/>
            <a:r>
              <a:rPr lang="en-US" altLang="zh-CN" sz="1100" dirty="0" smtClean="0"/>
              <a:t>1. 将安装包放在 ./node_modules 下（运行 npm 命令时所在的目录），如果没有 node_modules 目录，会在当前执行 npm 命令的目录下生成 node_modules 目录。</a:t>
            </a:r>
          </a:p>
          <a:p>
            <a:pPr lvl="1" eaLnBrk="1" hangingPunct="1"/>
            <a:r>
              <a:rPr lang="en-US" altLang="zh-CN" sz="1100" dirty="0" smtClean="0"/>
              <a:t>2. 可以通过 require() 来引入本地安装的包。</a:t>
            </a:r>
          </a:p>
          <a:p>
            <a:pPr eaLnBrk="1" hangingPunct="1"/>
            <a:r>
              <a:rPr lang="en-US" altLang="zh-CN" sz="1240" dirty="0" smtClean="0"/>
              <a:t>全局安装</a:t>
            </a:r>
          </a:p>
          <a:p>
            <a:pPr lvl="1" eaLnBrk="1" hangingPunct="1"/>
            <a:r>
              <a:rPr lang="en-US" altLang="zh-CN" sz="1100" dirty="0" smtClean="0"/>
              <a:t>1. 将安装包放在 /usr/local 下或者你 node 的安装目录。</a:t>
            </a:r>
          </a:p>
          <a:p>
            <a:pPr lvl="1" eaLnBrk="1" hangingPunct="1"/>
            <a:r>
              <a:rPr lang="en-US" altLang="zh-CN" sz="1100" dirty="0" smtClean="0"/>
              <a:t>2. 可以直接在命令行里使用。</a:t>
            </a:r>
          </a:p>
          <a:p>
            <a:pPr lvl="0" eaLnBrk="1" hangingPunct="1"/>
            <a:r>
              <a:rPr lang="en-US" altLang="zh-CN" sz="1235" dirty="0" smtClean="0"/>
              <a:t>npm 的包安装分为本地安装（local）、全局安装（global）两种，从敲的命令行来看，差别只是有没有-g而已</a:t>
            </a:r>
          </a:p>
          <a:p>
            <a:pPr marL="0" lvl="0" indent="0" eaLnBrk="1" hangingPunct="1">
              <a:buNone/>
            </a:pPr>
            <a:endParaRPr lang="en-US" altLang="zh-CN" sz="1235" dirty="0" smtClean="0"/>
          </a:p>
        </p:txBody>
      </p:sp>
      <p:pic>
        <p:nvPicPr>
          <p:cNvPr id="3" name="图片 2"/>
          <p:cNvPicPr>
            <a:picLocks noChangeAspect="1"/>
          </p:cNvPicPr>
          <p:nvPr/>
        </p:nvPicPr>
        <p:blipFill>
          <a:blip r:embed="rId2"/>
          <a:stretch>
            <a:fillRect/>
          </a:stretch>
        </p:blipFill>
        <p:spPr>
          <a:xfrm>
            <a:off x="814705" y="3257550"/>
            <a:ext cx="6371590" cy="7810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6.1.5 </a:t>
            </a:r>
            <a:r>
              <a:rPr kumimoji="1" lang="en-US" dirty="0" smtClean="0"/>
              <a:t>Package.json</a:t>
            </a:r>
            <a:endParaRPr kumimoji="1" lang="zh-CN" altLang="en-US" dirty="0" smtClean="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46</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en-US" altLang="zh-CN" dirty="0" smtClean="0"/>
              <a:t>package.json 位于模块的目录下，用于定义包的属性。</a:t>
            </a:r>
          </a:p>
          <a:p>
            <a:pPr eaLnBrk="1" hangingPunct="1"/>
            <a:r>
              <a:rPr lang="zh-CN" altLang="en-US" dirty="0" smtClean="0"/>
              <a:t>通常使用</a:t>
            </a:r>
            <a:r>
              <a:rPr lang="en-US" altLang="zh-CN" dirty="0" smtClean="0"/>
              <a:t>npm init</a:t>
            </a:r>
            <a:r>
              <a:rPr lang="zh-CN" altLang="en-US" dirty="0" smtClean="0"/>
              <a:t>来生成</a:t>
            </a:r>
            <a:r>
              <a:rPr lang="en-US" altLang="zh-CN" dirty="0" smtClean="0"/>
              <a:t>package.json</a:t>
            </a:r>
            <a:r>
              <a:rPr lang="zh-CN" altLang="en-US" dirty="0" smtClean="0"/>
              <a:t>，其中声明了开发者，以及依赖库等相关信息，完成后，其他人可以直接通过</a:t>
            </a:r>
            <a:r>
              <a:rPr lang="en-US" altLang="zh-CN" dirty="0" smtClean="0"/>
              <a:t>npm install</a:t>
            </a:r>
            <a:r>
              <a:rPr lang="zh-CN" altLang="en-US" dirty="0" smtClean="0"/>
              <a:t>来直接生成你所定义的开发环境，而不需要重新配置</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6.1.6 </a:t>
            </a:r>
            <a:r>
              <a:rPr kumimoji="1" lang="en-US" dirty="0" smtClean="0"/>
              <a:t>Package.json</a:t>
            </a:r>
            <a:r>
              <a:rPr kumimoji="1" lang="zh-CN" altLang="en-US" dirty="0" smtClean="0"/>
              <a:t>属性说明</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47</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en-US" altLang="zh-CN" dirty="0" smtClean="0"/>
              <a:t>Package.json 属性说明</a:t>
            </a:r>
          </a:p>
          <a:p>
            <a:pPr lvl="1" eaLnBrk="1" hangingPunct="1"/>
            <a:r>
              <a:rPr lang="en-US" altLang="zh-CN" sz="1400" dirty="0" smtClean="0"/>
              <a:t>name - 包名。</a:t>
            </a:r>
          </a:p>
          <a:p>
            <a:pPr lvl="1" eaLnBrk="1" hangingPunct="1"/>
            <a:r>
              <a:rPr lang="en-US" altLang="zh-CN" sz="1400" dirty="0" smtClean="0"/>
              <a:t>version - 包的版本号。</a:t>
            </a:r>
          </a:p>
          <a:p>
            <a:pPr lvl="1" eaLnBrk="1" hangingPunct="1"/>
            <a:r>
              <a:rPr lang="en-US" altLang="zh-CN" sz="1400" dirty="0" smtClean="0"/>
              <a:t>description - 包的描述。</a:t>
            </a:r>
          </a:p>
          <a:p>
            <a:pPr lvl="1" eaLnBrk="1" hangingPunct="1"/>
            <a:r>
              <a:rPr lang="en-US" altLang="zh-CN" sz="1400" dirty="0" smtClean="0"/>
              <a:t>homepage - 包的官网 url 。</a:t>
            </a:r>
          </a:p>
          <a:p>
            <a:pPr lvl="1" eaLnBrk="1" hangingPunct="1"/>
            <a:r>
              <a:rPr lang="en-US" altLang="zh-CN" sz="1400" dirty="0" smtClean="0"/>
              <a:t>author - 包的作者姓名。</a:t>
            </a:r>
          </a:p>
          <a:p>
            <a:pPr lvl="1" eaLnBrk="1" hangingPunct="1"/>
            <a:r>
              <a:rPr lang="en-US" altLang="zh-CN" sz="1400" dirty="0" smtClean="0"/>
              <a:t>contributors - 包的其他贡献者姓名。</a:t>
            </a:r>
          </a:p>
          <a:p>
            <a:pPr lvl="1" eaLnBrk="1" hangingPunct="1"/>
            <a:r>
              <a:rPr lang="en-US" altLang="zh-CN" sz="1400" dirty="0" smtClean="0"/>
              <a:t>dependencies - 依赖包列表。如果依赖包没有安装，npm 会自动将依赖包安装在 node_module 目录下。</a:t>
            </a:r>
          </a:p>
          <a:p>
            <a:pPr lvl="1" eaLnBrk="1" hangingPunct="1"/>
            <a:r>
              <a:rPr lang="en-US" altLang="zh-CN" sz="1400" dirty="0" smtClean="0"/>
              <a:t>repository - 包代码存放的地方的类型，可以是 git 或 svn，git 可在 Github 上。</a:t>
            </a:r>
          </a:p>
          <a:p>
            <a:pPr lvl="1" eaLnBrk="1" hangingPunct="1"/>
            <a:r>
              <a:rPr lang="en-US" altLang="zh-CN" sz="1400" dirty="0" smtClean="0"/>
              <a:t>main - main 字段是一个模块ID，它是一个指向你程序的主要项目。就是说，如果你包的名字叫 express，然后用户安装它，然后require("express")。</a:t>
            </a:r>
          </a:p>
          <a:p>
            <a:pPr lvl="1" eaLnBrk="1" hangingPunct="1"/>
            <a:r>
              <a:rPr lang="en-US" altLang="zh-CN" sz="1400" dirty="0" smtClean="0"/>
              <a:t>keywords - 关键字</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6.1.</a:t>
            </a:r>
            <a:r>
              <a:rPr kumimoji="1" lang="en-US" dirty="0" smtClean="0"/>
              <a:t>7 </a:t>
            </a:r>
            <a:r>
              <a:rPr kumimoji="1" lang="zh-CN" altLang="en-US" dirty="0" smtClean="0"/>
              <a:t>升级、卸载模块</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48</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en-US" altLang="zh-CN" sz="1400" dirty="0" smtClean="0"/>
              <a:t>卸载模块</a:t>
            </a:r>
          </a:p>
          <a:p>
            <a:pPr lvl="1" eaLnBrk="1" hangingPunct="1"/>
            <a:r>
              <a:rPr lang="en-US" altLang="zh-CN" sz="1240" dirty="0" smtClean="0"/>
              <a:t>我们可以使用以下命令来卸载 Node.js 模块。</a:t>
            </a:r>
          </a:p>
          <a:p>
            <a:pPr lvl="1" eaLnBrk="1" hangingPunct="1"/>
            <a:endParaRPr lang="en-US" altLang="zh-CN" sz="1240" dirty="0" smtClean="0"/>
          </a:p>
          <a:p>
            <a:pPr lvl="1" eaLnBrk="1" hangingPunct="1"/>
            <a:endParaRPr lang="en-US" altLang="zh-CN" sz="1240" dirty="0" smtClean="0"/>
          </a:p>
          <a:p>
            <a:pPr eaLnBrk="1" hangingPunct="1"/>
            <a:r>
              <a:rPr lang="en-US" altLang="zh-CN" sz="1400" dirty="0" smtClean="0"/>
              <a:t>更新模块</a:t>
            </a:r>
          </a:p>
          <a:p>
            <a:pPr lvl="1" eaLnBrk="1" hangingPunct="1"/>
            <a:r>
              <a:rPr lang="en-US" altLang="zh-CN" sz="1240" dirty="0" smtClean="0"/>
              <a:t>我们可以使用以下命令更新模块：</a:t>
            </a:r>
          </a:p>
          <a:p>
            <a:pPr lvl="1" eaLnBrk="1" hangingPunct="1"/>
            <a:endParaRPr lang="en-US" altLang="zh-CN" sz="1240" dirty="0" smtClean="0"/>
          </a:p>
          <a:p>
            <a:pPr lvl="1" eaLnBrk="1" hangingPunct="1"/>
            <a:endParaRPr lang="en-US" altLang="zh-CN" sz="1240" dirty="0" smtClean="0"/>
          </a:p>
          <a:p>
            <a:pPr eaLnBrk="1" hangingPunct="1"/>
            <a:r>
              <a:rPr lang="en-US" altLang="zh-CN" sz="1400" dirty="0" smtClean="0"/>
              <a:t>搜索模块</a:t>
            </a:r>
          </a:p>
          <a:p>
            <a:pPr lvl="1" eaLnBrk="1" hangingPunct="1"/>
            <a:r>
              <a:rPr lang="en-US" altLang="zh-CN" sz="1240" dirty="0" smtClean="0"/>
              <a:t>使用以下来搜索模块：</a:t>
            </a:r>
          </a:p>
        </p:txBody>
      </p:sp>
      <p:pic>
        <p:nvPicPr>
          <p:cNvPr id="3" name="图片 2"/>
          <p:cNvPicPr>
            <a:picLocks noChangeAspect="1"/>
          </p:cNvPicPr>
          <p:nvPr/>
        </p:nvPicPr>
        <p:blipFill>
          <a:blip r:embed="rId2"/>
          <a:stretch>
            <a:fillRect/>
          </a:stretch>
        </p:blipFill>
        <p:spPr>
          <a:xfrm>
            <a:off x="919480" y="1366520"/>
            <a:ext cx="3418840" cy="600075"/>
          </a:xfrm>
          <a:prstGeom prst="rect">
            <a:avLst/>
          </a:prstGeom>
        </p:spPr>
      </p:pic>
      <p:pic>
        <p:nvPicPr>
          <p:cNvPr id="6" name="图片 5"/>
          <p:cNvPicPr>
            <a:picLocks noChangeAspect="1"/>
          </p:cNvPicPr>
          <p:nvPr/>
        </p:nvPicPr>
        <p:blipFill>
          <a:blip r:embed="rId3"/>
          <a:stretch>
            <a:fillRect/>
          </a:stretch>
        </p:blipFill>
        <p:spPr>
          <a:xfrm>
            <a:off x="919480" y="2781300"/>
            <a:ext cx="4104640" cy="571500"/>
          </a:xfrm>
          <a:prstGeom prst="rect">
            <a:avLst/>
          </a:prstGeom>
        </p:spPr>
      </p:pic>
      <p:pic>
        <p:nvPicPr>
          <p:cNvPr id="8" name="图片 7"/>
          <p:cNvPicPr>
            <a:picLocks noChangeAspect="1"/>
          </p:cNvPicPr>
          <p:nvPr/>
        </p:nvPicPr>
        <p:blipFill>
          <a:blip r:embed="rId4"/>
          <a:stretch>
            <a:fillRect/>
          </a:stretch>
        </p:blipFill>
        <p:spPr>
          <a:xfrm>
            <a:off x="919480" y="4081145"/>
            <a:ext cx="3971290" cy="6000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 webpack</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49</a:t>
            </a:fld>
            <a:endParaRPr kumimoji="1" lang="zh-CN" altLang="en-US"/>
          </a:p>
        </p:txBody>
      </p:sp>
      <p:sp>
        <p:nvSpPr>
          <p:cNvPr id="7" name="内容占位符 2"/>
          <p:cNvSpPr>
            <a:spLocks noGrp="1" noChangeArrowheads="1"/>
          </p:cNvSpPr>
          <p:nvPr>
            <p:ph idx="4294967295"/>
          </p:nvPr>
        </p:nvSpPr>
        <p:spPr>
          <a:xfrm>
            <a:off x="539750" y="567055"/>
            <a:ext cx="8229600" cy="4473575"/>
          </a:xfrm>
        </p:spPr>
        <p:txBody>
          <a:bodyPr/>
          <a:lstStyle/>
          <a:p>
            <a:pPr latinLnBrk="0">
              <a:lnSpc>
                <a:spcPct val="100000"/>
              </a:lnSpc>
            </a:pPr>
            <a:r>
              <a:rPr lang="en-US" altLang="zh-CN" sz="1600" dirty="0" smtClean="0"/>
              <a:t>什么是Webpack</a:t>
            </a:r>
          </a:p>
          <a:p>
            <a:pPr lvl="1" eaLnBrk="1" hangingPunct="1"/>
            <a:r>
              <a:rPr lang="en-US" altLang="zh-CN" sz="1400" dirty="0" smtClean="0"/>
              <a:t>WebPack可以看做是模块打包机：它做的事情是，分析你的项目结构，找到JavaScript模块以及其它的一些浏览器不能直接运行的拓展语言（Scss，TypeScript等），并将其打包为合适的格式以供浏览器使用。</a:t>
            </a:r>
          </a:p>
          <a:p>
            <a:pPr lvl="0" latinLnBrk="0">
              <a:lnSpc>
                <a:spcPct val="100000"/>
              </a:lnSpc>
            </a:pPr>
            <a:r>
              <a:rPr lang="en-US" altLang="zh-CN" sz="1600" dirty="0" smtClean="0"/>
              <a:t>为什要使用WebPack</a:t>
            </a:r>
          </a:p>
          <a:p>
            <a:pPr lvl="1" eaLnBrk="1" hangingPunct="1"/>
            <a:r>
              <a:rPr lang="en-US" altLang="zh-CN" sz="1400" dirty="0" smtClean="0"/>
              <a:t>现今的很多网页其实可以看做是功能丰富的应用，它们拥有着复杂的JavaScript代码和一大堆依赖包。为了简化开发的复杂度，前端社区涌现出了很多好的实践方法</a:t>
            </a:r>
          </a:p>
          <a:p>
            <a:pPr lvl="1" eaLnBrk="1" hangingPunct="1"/>
            <a:r>
              <a:rPr lang="en-US" altLang="zh-CN" sz="1400" dirty="0" smtClean="0"/>
              <a:t>模块化，让我们可以把复杂的程序细化为小的文件;</a:t>
            </a:r>
          </a:p>
          <a:p>
            <a:pPr lvl="1" eaLnBrk="1" hangingPunct="1"/>
            <a:r>
              <a:rPr lang="en-US" altLang="zh-CN" sz="1400" dirty="0" smtClean="0"/>
              <a:t>类似于TypeScript这种在JavaScript基础上拓展的开发语言：使我们能够实现目前版本的JavaScript不能直接使用的特性，并且之后还能能装换为JavaScript文件使浏览器可以识别；</a:t>
            </a:r>
          </a:p>
          <a:p>
            <a:pPr lvl="1" eaLnBrk="1" hangingPunct="1"/>
            <a:r>
              <a:rPr lang="en-US" altLang="zh-CN" sz="1400" dirty="0" smtClean="0"/>
              <a:t>Scss，less等CSS预处理器</a:t>
            </a:r>
          </a:p>
          <a:p>
            <a:pPr lvl="1" eaLnBrk="1" hangingPunct="1"/>
            <a:r>
              <a:rPr lang="en-US" altLang="zh-CN" sz="1400" dirty="0" smtClean="0"/>
              <a:t>这些改进确实大大的提高了我们的开发效率，但是利用它们开发的文件往往需要进行额外的处理才能让浏览器识别,而手动处理又是非常繁琐的，这就为WebPack类的工具的出现提供了需求。</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1.2</a:t>
            </a:r>
            <a:r>
              <a:rPr lang="zh-CN" altLang="en-US" dirty="0" smtClean="0"/>
              <a:t> 变化检测问题</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a:t>
            </a:fld>
            <a:endParaRPr kumimoji="1" lang="zh-CN" altLang="en-US"/>
          </a:p>
        </p:txBody>
      </p:sp>
      <p:sp>
        <p:nvSpPr>
          <p:cNvPr id="8" name="内容占位符 2"/>
          <p:cNvSpPr>
            <a:spLocks noGrp="1" noChangeArrowheads="1"/>
          </p:cNvSpPr>
          <p:nvPr>
            <p:ph idx="4294967295"/>
          </p:nvPr>
        </p:nvSpPr>
        <p:spPr>
          <a:xfrm>
            <a:off x="539552" y="709836"/>
            <a:ext cx="8229600" cy="4525963"/>
          </a:xfrm>
        </p:spPr>
        <p:txBody>
          <a:bodyPr/>
          <a:lstStyle/>
          <a:p>
            <a:pPr eaLnBrk="1" hangingPunct="1"/>
            <a:r>
              <a:rPr lang="zh-CN" altLang="en-US" dirty="0" smtClean="0"/>
              <a:t>受</a:t>
            </a:r>
            <a:r>
              <a:rPr lang="en-US" altLang="zh-CN" dirty="0" smtClean="0"/>
              <a:t>JS</a:t>
            </a:r>
            <a:r>
              <a:rPr lang="zh-CN" altLang="en-US" dirty="0" smtClean="0"/>
              <a:t>的限制，属性需要放在</a:t>
            </a:r>
            <a:r>
              <a:rPr lang="en-US" altLang="zh-CN" dirty="0" smtClean="0"/>
              <a:t>data</a:t>
            </a:r>
            <a:r>
              <a:rPr lang="zh-CN" altLang="en-US" dirty="0" smtClean="0"/>
              <a:t>对象上才能让它是相应的</a:t>
            </a:r>
            <a:endParaRPr lang="zh-CN" altLang="en-US" dirty="0"/>
          </a:p>
          <a:p>
            <a:pPr eaLnBrk="1" hangingPunct="1"/>
            <a:r>
              <a:rPr lang="zh-CN" altLang="en-US" dirty="0" smtClean="0"/>
              <a:t>动态设置响应属性，需要使用</a:t>
            </a:r>
            <a:r>
              <a:rPr lang="en-US" altLang="zh-CN" dirty="0" err="1" smtClean="0"/>
              <a:t>Vue.set</a:t>
            </a:r>
            <a:r>
              <a:rPr lang="en-US" altLang="zh-CN" dirty="0" smtClean="0"/>
              <a:t>(</a:t>
            </a:r>
            <a:r>
              <a:rPr lang="en-US" altLang="zh-CN" dirty="0" err="1" smtClean="0"/>
              <a:t>object,key,value</a:t>
            </a:r>
            <a:r>
              <a:rPr lang="en-US" altLang="zh-CN" dirty="0" smtClean="0"/>
              <a:t>)</a:t>
            </a:r>
            <a:endParaRPr lang="zh-CN" altLang="en-US" dirty="0" smtClean="0"/>
          </a:p>
          <a:p>
            <a:pPr eaLnBrk="1" hangingPunct="1"/>
            <a:r>
              <a:rPr lang="en-US" altLang="zh-CN" dirty="0" err="1" smtClean="0"/>
              <a:t>Vm</a:t>
            </a:r>
            <a:r>
              <a:rPr lang="en-US" altLang="zh-CN" dirty="0" smtClean="0"/>
              <a:t>.$set</a:t>
            </a:r>
            <a:r>
              <a:rPr lang="zh-CN" altLang="en-US" dirty="0" smtClean="0"/>
              <a:t>是</a:t>
            </a:r>
            <a:r>
              <a:rPr lang="en-US" altLang="zh-CN" dirty="0" err="1" smtClean="0"/>
              <a:t>Vue.set</a:t>
            </a:r>
            <a:r>
              <a:rPr lang="zh-CN" altLang="en-US" dirty="0" smtClean="0"/>
              <a:t>的别名</a:t>
            </a:r>
          </a:p>
          <a:p>
            <a:pPr eaLnBrk="1" hangingPunct="1"/>
            <a:r>
              <a:rPr lang="zh-CN" altLang="en-US" dirty="0" smtClean="0"/>
              <a:t>如果想向已有对象添加一些属性，可以新建一个包含原有对象属性和新添加属性的对象</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6.2.1</a:t>
            </a:r>
            <a:r>
              <a:rPr kumimoji="1" lang="en-US" dirty="0" smtClean="0"/>
              <a:t> </a:t>
            </a:r>
            <a:r>
              <a:rPr kumimoji="1" lang="en-US" altLang="zh-CN" dirty="0" smtClean="0"/>
              <a:t>webpack</a:t>
            </a:r>
            <a:r>
              <a:rPr kumimoji="1" lang="zh-CN" altLang="en-US" dirty="0" smtClean="0"/>
              <a:t>工作方式</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50</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en-US" altLang="zh-CN" sz="1240" dirty="0" smtClean="0"/>
              <a:t>Webpack的工作方式是：把你的项目当做一个整体，通过一个给定的主文件（如：index.js），Webpack将从这个文件开始找到你的项目的所有依赖文件，使用loaders处理它们，最后打包为一个浏览器可识别的JavaScript文件。</a:t>
            </a:r>
          </a:p>
        </p:txBody>
      </p:sp>
      <p:pic>
        <p:nvPicPr>
          <p:cNvPr id="5" name="图片 4"/>
          <p:cNvPicPr>
            <a:picLocks noChangeAspect="1"/>
          </p:cNvPicPr>
          <p:nvPr/>
        </p:nvPicPr>
        <p:blipFill>
          <a:blip r:embed="rId2"/>
          <a:stretch>
            <a:fillRect/>
          </a:stretch>
        </p:blipFill>
        <p:spPr>
          <a:xfrm>
            <a:off x="1116965" y="1623060"/>
            <a:ext cx="6909784" cy="3240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6.2.2</a:t>
            </a:r>
            <a:r>
              <a:rPr kumimoji="1" lang="en-US" dirty="0" smtClean="0"/>
              <a:t> </a:t>
            </a:r>
            <a:r>
              <a:rPr kumimoji="1" lang="en-US" altLang="zh-CN" dirty="0" smtClean="0"/>
              <a:t>webpack</a:t>
            </a:r>
            <a:r>
              <a:rPr kumimoji="1" lang="zh-CN" altLang="en-US" dirty="0" smtClean="0"/>
              <a:t>安装</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51</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en-US" altLang="zh-CN" sz="1240" dirty="0" smtClean="0"/>
              <a:t>Webpack可以使用npm安装，新建一个空的练习文件夹（此处命名为webpack sample progect），在终端中转到该文件夹后执行下述指令就可以完成安装。</a:t>
            </a:r>
          </a:p>
          <a:p>
            <a:pPr eaLnBrk="1" hangingPunct="1"/>
            <a:endParaRPr lang="en-US" altLang="zh-CN" sz="1240" dirty="0" smtClean="0"/>
          </a:p>
          <a:p>
            <a:pPr eaLnBrk="1" hangingPunct="1"/>
            <a:endParaRPr lang="en-US" altLang="zh-CN" sz="1240" dirty="0" smtClean="0"/>
          </a:p>
          <a:p>
            <a:pPr eaLnBrk="1" hangingPunct="1"/>
            <a:endParaRPr lang="en-US" altLang="zh-CN" sz="1240" dirty="0" smtClean="0"/>
          </a:p>
          <a:p>
            <a:pPr eaLnBrk="1" hangingPunct="1"/>
            <a:r>
              <a:rPr lang="zh-CN" altLang="en-US" sz="1240" dirty="0" smtClean="0"/>
              <a:t>按照右图建立文件结构</a:t>
            </a:r>
          </a:p>
          <a:p>
            <a:pPr eaLnBrk="1" hangingPunct="1"/>
            <a:r>
              <a:rPr lang="zh-CN" altLang="en-US" sz="1240" dirty="0" smtClean="0"/>
              <a:t>根据</a:t>
            </a:r>
            <a:r>
              <a:rPr lang="en-US" altLang="zh-CN" sz="1240" dirty="0" smtClean="0"/>
              <a:t>demo</a:t>
            </a:r>
            <a:r>
              <a:rPr lang="zh-CN" altLang="en-US" sz="1240" dirty="0" smtClean="0"/>
              <a:t>中的例子，将</a:t>
            </a:r>
            <a:r>
              <a:rPr lang="en-US" altLang="zh-CN" sz="1240" dirty="0" smtClean="0"/>
              <a:t>Greeter.js</a:t>
            </a:r>
            <a:r>
              <a:rPr lang="zh-CN" altLang="en-US" sz="1240" dirty="0" smtClean="0"/>
              <a:t>、</a:t>
            </a:r>
            <a:r>
              <a:rPr lang="en-US" altLang="zh-CN" sz="1240" dirty="0" smtClean="0"/>
              <a:t>main.js</a:t>
            </a:r>
            <a:r>
              <a:rPr lang="zh-CN" altLang="en-US" sz="1240" dirty="0" smtClean="0"/>
              <a:t>、</a:t>
            </a:r>
            <a:r>
              <a:rPr lang="en-US" altLang="zh-CN" sz="1240" dirty="0" smtClean="0"/>
              <a:t>index.html</a:t>
            </a:r>
          </a:p>
          <a:p>
            <a:pPr marL="0" indent="0" eaLnBrk="1" hangingPunct="1">
              <a:buNone/>
            </a:pPr>
            <a:r>
              <a:rPr lang="zh-CN" altLang="en-US" sz="1240" dirty="0" smtClean="0"/>
              <a:t>补充完成，在</a:t>
            </a:r>
            <a:r>
              <a:rPr lang="en-US" altLang="zh-CN" sz="1240" dirty="0" smtClean="0"/>
              <a:t>webpack.json</a:t>
            </a:r>
            <a:r>
              <a:rPr lang="zh-CN" altLang="en-US" sz="1240" dirty="0" smtClean="0"/>
              <a:t>中增加</a:t>
            </a:r>
            <a:r>
              <a:rPr lang="en-US" altLang="zh-CN" sz="1240" dirty="0" smtClean="0"/>
              <a:t>webpack</a:t>
            </a:r>
            <a:r>
              <a:rPr lang="zh-CN" altLang="en-US" sz="1240" dirty="0" smtClean="0"/>
              <a:t>的启动命令</a:t>
            </a:r>
          </a:p>
        </p:txBody>
      </p:sp>
      <p:graphicFrame>
        <p:nvGraphicFramePr>
          <p:cNvPr id="3" name="表格 2"/>
          <p:cNvGraphicFramePr/>
          <p:nvPr/>
        </p:nvGraphicFramePr>
        <p:xfrm>
          <a:off x="876935" y="1485900"/>
          <a:ext cx="3066415" cy="1276350"/>
        </p:xfrm>
        <a:graphic>
          <a:graphicData uri="http://schemas.openxmlformats.org/drawingml/2006/table">
            <a:tbl>
              <a:tblPr firstRow="1" bandRow="1">
                <a:tableStyleId>{5C22544A-7EE6-4342-B048-85BDC9FD1C3A}</a:tableStyleId>
              </a:tblPr>
              <a:tblGrid>
                <a:gridCol w="3066415"/>
              </a:tblGrid>
              <a:tr h="1276350">
                <a:tc>
                  <a:txBody>
                    <a:bodyPr/>
                    <a:lstStyle/>
                    <a:p>
                      <a:pPr>
                        <a:buNone/>
                      </a:pPr>
                      <a:r>
                        <a:rPr lang="zh-CN" altLang="en-US" sz="1600" b="0">
                          <a:solidFill>
                            <a:schemeClr val="tx1"/>
                          </a:solidFill>
                        </a:rPr>
                        <a:t>//全局安装</a:t>
                      </a:r>
                    </a:p>
                    <a:p>
                      <a:pPr>
                        <a:buNone/>
                      </a:pPr>
                      <a:r>
                        <a:rPr lang="zh-CN" altLang="en-US" sz="1600" b="0">
                          <a:solidFill>
                            <a:schemeClr val="tx1"/>
                          </a:solidFill>
                        </a:rPr>
                        <a:t>npm install -g webpack</a:t>
                      </a:r>
                    </a:p>
                    <a:p>
                      <a:pPr>
                        <a:buNone/>
                      </a:pPr>
                      <a:r>
                        <a:rPr lang="zh-CN" altLang="en-US" sz="1600" b="0">
                          <a:solidFill>
                            <a:schemeClr val="tx1"/>
                          </a:solidFill>
                        </a:rPr>
                        <a:t>//安装到你的项目目录</a:t>
                      </a:r>
                    </a:p>
                    <a:p>
                      <a:pPr>
                        <a:buNone/>
                      </a:pPr>
                      <a:r>
                        <a:rPr lang="zh-CN" altLang="en-US" sz="1600" b="0">
                          <a:solidFill>
                            <a:schemeClr val="tx1"/>
                          </a:solidFill>
                        </a:rPr>
                        <a:t>npm install --save-dev webpack</a:t>
                      </a:r>
                    </a:p>
                  </a:txBody>
                  <a:tcPr>
                    <a:solidFill>
                      <a:schemeClr val="bg1">
                        <a:lumMod val="85000"/>
                      </a:schemeClr>
                    </a:solidFill>
                  </a:tcPr>
                </a:tc>
              </a:tr>
            </a:tbl>
          </a:graphicData>
        </a:graphic>
      </p:graphicFrame>
      <p:pic>
        <p:nvPicPr>
          <p:cNvPr id="6" name="图片 5"/>
          <p:cNvPicPr>
            <a:picLocks noChangeAspect="1"/>
          </p:cNvPicPr>
          <p:nvPr/>
        </p:nvPicPr>
        <p:blipFill>
          <a:blip r:embed="rId2"/>
          <a:stretch>
            <a:fillRect/>
          </a:stretch>
        </p:blipFill>
        <p:spPr>
          <a:xfrm>
            <a:off x="5095875" y="1158240"/>
            <a:ext cx="3304540" cy="3609340"/>
          </a:xfrm>
          <a:prstGeom prst="rect">
            <a:avLst/>
          </a:prstGeom>
        </p:spPr>
      </p:pic>
      <p:pic>
        <p:nvPicPr>
          <p:cNvPr id="8" name="图片 7"/>
          <p:cNvPicPr>
            <a:picLocks noChangeAspect="1"/>
          </p:cNvPicPr>
          <p:nvPr/>
        </p:nvPicPr>
        <p:blipFill>
          <a:blip r:embed="rId3"/>
          <a:stretch>
            <a:fillRect/>
          </a:stretch>
        </p:blipFill>
        <p:spPr>
          <a:xfrm>
            <a:off x="1209675" y="3957320"/>
            <a:ext cx="1866900" cy="6762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6.2.3</a:t>
            </a:r>
            <a:r>
              <a:rPr kumimoji="1" lang="en-US" dirty="0" smtClean="0"/>
              <a:t> </a:t>
            </a:r>
            <a:r>
              <a:rPr kumimoji="1" lang="en-US" altLang="zh-CN" dirty="0" smtClean="0"/>
              <a:t>webpack</a:t>
            </a:r>
            <a:r>
              <a:rPr kumimoji="1" lang="zh-CN" altLang="en-US" dirty="0" smtClean="0"/>
              <a:t>运行</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52</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zh-CN" altLang="en-US" sz="1240" dirty="0" smtClean="0"/>
              <a:t>通过webpack.config.js来配置运行</a:t>
            </a:r>
          </a:p>
          <a:p>
            <a:pPr eaLnBrk="1" hangingPunct="1"/>
            <a:endParaRPr lang="zh-CN" altLang="en-US" sz="1240" dirty="0" smtClean="0"/>
          </a:p>
          <a:p>
            <a:pPr eaLnBrk="1" hangingPunct="1"/>
            <a:endParaRPr lang="zh-CN" altLang="en-US" sz="1240" dirty="0" smtClean="0"/>
          </a:p>
          <a:p>
            <a:pPr eaLnBrk="1" hangingPunct="1"/>
            <a:endParaRPr lang="zh-CN" altLang="en-US" sz="1240" dirty="0" smtClean="0"/>
          </a:p>
          <a:p>
            <a:pPr eaLnBrk="1" hangingPunct="1"/>
            <a:r>
              <a:rPr lang="zh-CN" altLang="en-US" sz="1240" dirty="0" smtClean="0"/>
              <a:t>运行</a:t>
            </a:r>
            <a:r>
              <a:rPr lang="en-US" altLang="zh-CN" sz="1240" dirty="0" smtClean="0"/>
              <a:t>npm start</a:t>
            </a:r>
            <a:r>
              <a:rPr lang="zh-CN" altLang="en-US" sz="1240" dirty="0" smtClean="0"/>
              <a:t>，即可根据上边配置文件生成</a:t>
            </a:r>
            <a:r>
              <a:rPr lang="en-US" altLang="zh-CN" sz="1240" dirty="0" smtClean="0"/>
              <a:t>bundel.js</a:t>
            </a:r>
            <a:r>
              <a:rPr lang="zh-CN" altLang="en-US" sz="1240" dirty="0" smtClean="0"/>
              <a:t>，运行</a:t>
            </a:r>
            <a:r>
              <a:rPr lang="en-US" altLang="zh-CN" sz="1240" dirty="0" smtClean="0"/>
              <a:t>index.html</a:t>
            </a:r>
            <a:r>
              <a:rPr lang="zh-CN" altLang="en-US" sz="1240" dirty="0" smtClean="0"/>
              <a:t>即可看到效果</a:t>
            </a:r>
          </a:p>
          <a:p>
            <a:pPr eaLnBrk="1" hangingPunct="1"/>
            <a:endParaRPr lang="zh-CN" altLang="en-US" sz="1240" dirty="0" smtClean="0"/>
          </a:p>
          <a:p>
            <a:pPr marL="0" indent="0" eaLnBrk="1" hangingPunct="1">
              <a:buNone/>
            </a:pPr>
            <a:endParaRPr lang="zh-CN" altLang="en-US" sz="1240" dirty="0" smtClean="0"/>
          </a:p>
        </p:txBody>
      </p:sp>
      <p:graphicFrame>
        <p:nvGraphicFramePr>
          <p:cNvPr id="5" name="表格 4"/>
          <p:cNvGraphicFramePr/>
          <p:nvPr/>
        </p:nvGraphicFramePr>
        <p:xfrm>
          <a:off x="828675" y="1143000"/>
          <a:ext cx="6400165" cy="381000"/>
        </p:xfrm>
        <a:graphic>
          <a:graphicData uri="http://schemas.openxmlformats.org/drawingml/2006/table">
            <a:tbl>
              <a:tblPr firstRow="1" bandRow="1">
                <a:tableStyleId>{5C22544A-7EE6-4342-B048-85BDC9FD1C3A}</a:tableStyleId>
              </a:tblPr>
              <a:tblGrid>
                <a:gridCol w="6400165"/>
              </a:tblGrid>
              <a:tr h="1158240">
                <a:tc>
                  <a:txBody>
                    <a:bodyPr/>
                    <a:lstStyle/>
                    <a:p>
                      <a:pPr>
                        <a:buNone/>
                      </a:pPr>
                      <a:r>
                        <a:rPr lang="zh-CN" altLang="en-US" sz="1000" b="0">
                          <a:solidFill>
                            <a:schemeClr val="tx1"/>
                          </a:solidFill>
                        </a:rPr>
                        <a:t>module.exports = {</a:t>
                      </a:r>
                    </a:p>
                    <a:p>
                      <a:pPr>
                        <a:buNone/>
                      </a:pPr>
                      <a:r>
                        <a:rPr lang="zh-CN" altLang="en-US" sz="1000" b="0">
                          <a:solidFill>
                            <a:schemeClr val="tx1"/>
                          </a:solidFill>
                        </a:rPr>
                        <a:t>  entry:  __dirname + "/app/main.js",//已多次提及的唯一入口文件</a:t>
                      </a:r>
                    </a:p>
                    <a:p>
                      <a:pPr>
                        <a:buNone/>
                      </a:pPr>
                      <a:r>
                        <a:rPr lang="zh-CN" altLang="en-US" sz="1000" b="0">
                          <a:solidFill>
                            <a:schemeClr val="tx1"/>
                          </a:solidFill>
                        </a:rPr>
                        <a:t>  output: {</a:t>
                      </a:r>
                    </a:p>
                    <a:p>
                      <a:pPr>
                        <a:buNone/>
                      </a:pPr>
                      <a:r>
                        <a:rPr lang="zh-CN" altLang="en-US" sz="1000" b="0">
                          <a:solidFill>
                            <a:schemeClr val="tx1"/>
                          </a:solidFill>
                        </a:rPr>
                        <a:t>    path: __dirname + "/public",//打包后的文件存放的地方</a:t>
                      </a:r>
                    </a:p>
                    <a:p>
                      <a:pPr>
                        <a:buNone/>
                      </a:pPr>
                      <a:r>
                        <a:rPr lang="zh-CN" altLang="en-US" sz="1000" b="0">
                          <a:solidFill>
                            <a:schemeClr val="tx1"/>
                          </a:solidFill>
                        </a:rPr>
                        <a:t>    filename: "bundle.js"//打包后输出文件的文件名</a:t>
                      </a:r>
                    </a:p>
                    <a:p>
                      <a:pPr>
                        <a:buNone/>
                      </a:pPr>
                      <a:r>
                        <a:rPr lang="zh-CN" altLang="en-US" sz="1000" b="0">
                          <a:solidFill>
                            <a:schemeClr val="tx1"/>
                          </a:solidFill>
                        </a:rPr>
                        <a:t>  }</a:t>
                      </a:r>
                    </a:p>
                    <a:p>
                      <a:pPr>
                        <a:buNone/>
                      </a:pPr>
                      <a:r>
                        <a:rPr lang="zh-CN" altLang="en-US" sz="1000" b="0">
                          <a:solidFill>
                            <a:schemeClr val="tx1"/>
                          </a:solidFill>
                        </a:rPr>
                        <a:t>}</a:t>
                      </a:r>
                    </a:p>
                  </a:txBody>
                  <a:tcPr>
                    <a:solidFill>
                      <a:schemeClr val="bg1">
                        <a:lumMod val="95000"/>
                      </a:schemeClr>
                    </a:solidFill>
                  </a:tcPr>
                </a:tc>
              </a:tr>
            </a:tbl>
          </a:graphicData>
        </a:graphic>
      </p:graphicFrame>
      <p:pic>
        <p:nvPicPr>
          <p:cNvPr id="10" name="图片 9"/>
          <p:cNvPicPr>
            <a:picLocks noChangeAspect="1"/>
          </p:cNvPicPr>
          <p:nvPr/>
        </p:nvPicPr>
        <p:blipFill>
          <a:blip r:embed="rId2"/>
          <a:stretch>
            <a:fillRect/>
          </a:stretch>
        </p:blipFill>
        <p:spPr>
          <a:xfrm>
            <a:off x="828675" y="2704465"/>
            <a:ext cx="4657090" cy="22701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6.2.4</a:t>
            </a:r>
            <a:r>
              <a:rPr kumimoji="1" lang="en-US" dirty="0" smtClean="0"/>
              <a:t> </a:t>
            </a:r>
            <a:r>
              <a:rPr kumimoji="1" lang="en-US" altLang="zh-CN" dirty="0" smtClean="0"/>
              <a:t>webpack</a:t>
            </a:r>
            <a:r>
              <a:rPr kumimoji="1" lang="zh-CN" altLang="en-US" dirty="0" smtClean="0"/>
              <a:t>生成Source Maps</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53</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zh-CN" altLang="en-US" sz="1240" dirty="0" smtClean="0"/>
              <a:t>开发总是离不开调试，如果可以更加方便的调试当然就能提高开发效率，不过打包后的文件有时候你是不容易找到出错了的地方对应的源代码的位置的，Source Maps就是来帮我们解决这个问题的。</a:t>
            </a:r>
          </a:p>
          <a:p>
            <a:pPr eaLnBrk="1" hangingPunct="1"/>
            <a:r>
              <a:rPr lang="zh-CN" altLang="en-US" sz="1240" dirty="0" smtClean="0"/>
              <a:t>通过简单的配置后，Webpack在打包时可以为我们生成的source maps，这为我们提供了一种对应编译文件和源文件的方法，使得编译后的代码可读性更高，也更容易调试。</a:t>
            </a:r>
          </a:p>
          <a:p>
            <a:pPr eaLnBrk="1" hangingPunct="1"/>
            <a:endParaRPr lang="zh-CN" altLang="en-US" sz="1240" dirty="0" smtClean="0"/>
          </a:p>
          <a:p>
            <a:pPr marL="0" indent="0" eaLnBrk="1" hangingPunct="1">
              <a:buNone/>
            </a:pPr>
            <a:endParaRPr lang="zh-CN" altLang="en-US" sz="1240" dirty="0" smtClean="0"/>
          </a:p>
        </p:txBody>
      </p:sp>
      <p:graphicFrame>
        <p:nvGraphicFramePr>
          <p:cNvPr id="5" name="表格 4"/>
          <p:cNvGraphicFramePr/>
          <p:nvPr/>
        </p:nvGraphicFramePr>
        <p:xfrm>
          <a:off x="771525" y="2228850"/>
          <a:ext cx="7361555" cy="1482725"/>
        </p:xfrm>
        <a:graphic>
          <a:graphicData uri="http://schemas.openxmlformats.org/drawingml/2006/table">
            <a:tbl>
              <a:tblPr firstRow="1" bandRow="1">
                <a:tableStyleId>{5C22544A-7EE6-4342-B048-85BDC9FD1C3A}</a:tableStyleId>
              </a:tblPr>
              <a:tblGrid>
                <a:gridCol w="7361555"/>
              </a:tblGrid>
              <a:tr h="1482725">
                <a:tc>
                  <a:txBody>
                    <a:bodyPr/>
                    <a:lstStyle/>
                    <a:p>
                      <a:pPr>
                        <a:buNone/>
                      </a:pPr>
                      <a:r>
                        <a:rPr lang="zh-CN" altLang="en-US" sz="1000" b="0">
                          <a:solidFill>
                            <a:schemeClr val="tx1"/>
                          </a:solidFill>
                        </a:rPr>
                        <a:t>module.exports = {</a:t>
                      </a:r>
                    </a:p>
                    <a:p>
                      <a:pPr>
                        <a:buNone/>
                      </a:pPr>
                      <a:r>
                        <a:rPr lang="zh-CN" altLang="en-US" sz="1000" b="0">
                          <a:solidFill>
                            <a:schemeClr val="tx1"/>
                          </a:solidFill>
                        </a:rPr>
                        <a:t>  devtool: 'eval-source-map',//配置生成Source Maps，选择合适的选项</a:t>
                      </a:r>
                    </a:p>
                    <a:p>
                      <a:pPr>
                        <a:buNone/>
                      </a:pPr>
                      <a:r>
                        <a:rPr lang="zh-CN" altLang="en-US" sz="1000" b="0">
                          <a:solidFill>
                            <a:schemeClr val="tx1"/>
                          </a:solidFill>
                        </a:rPr>
                        <a:t>  entry:  __dirname + "/app/main.js",</a:t>
                      </a:r>
                    </a:p>
                    <a:p>
                      <a:pPr>
                        <a:buNone/>
                      </a:pPr>
                      <a:r>
                        <a:rPr lang="zh-CN" altLang="en-US" sz="1000" b="0">
                          <a:solidFill>
                            <a:schemeClr val="tx1"/>
                          </a:solidFill>
                        </a:rPr>
                        <a:t>  output: {</a:t>
                      </a:r>
                    </a:p>
                    <a:p>
                      <a:pPr>
                        <a:buNone/>
                      </a:pPr>
                      <a:r>
                        <a:rPr lang="zh-CN" altLang="en-US" sz="1000" b="0">
                          <a:solidFill>
                            <a:schemeClr val="tx1"/>
                          </a:solidFill>
                        </a:rPr>
                        <a:t>    path: __dirname + "/public",</a:t>
                      </a:r>
                    </a:p>
                    <a:p>
                      <a:pPr>
                        <a:buNone/>
                      </a:pPr>
                      <a:r>
                        <a:rPr lang="zh-CN" altLang="en-US" sz="1000" b="0">
                          <a:solidFill>
                            <a:schemeClr val="tx1"/>
                          </a:solidFill>
                        </a:rPr>
                        <a:t>    filename: "bundle.js"</a:t>
                      </a:r>
                    </a:p>
                    <a:p>
                      <a:pPr>
                        <a:buNone/>
                      </a:pPr>
                      <a:r>
                        <a:rPr lang="zh-CN" altLang="en-US" sz="1000" b="0">
                          <a:solidFill>
                            <a:schemeClr val="tx1"/>
                          </a:solidFill>
                        </a:rPr>
                        <a:t>  }</a:t>
                      </a:r>
                    </a:p>
                    <a:p>
                      <a:pPr>
                        <a:buNone/>
                      </a:pPr>
                      <a:r>
                        <a:rPr lang="zh-CN" altLang="en-US" sz="1000" b="0">
                          <a:solidFill>
                            <a:schemeClr val="tx1"/>
                          </a:solidFill>
                        </a:rPr>
                        <a: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6.2.5</a:t>
            </a:r>
            <a:r>
              <a:rPr kumimoji="1" lang="en-US" dirty="0" smtClean="0"/>
              <a:t> </a:t>
            </a:r>
            <a:r>
              <a:rPr kumimoji="1" lang="en-US" altLang="zh-CN" dirty="0" smtClean="0"/>
              <a:t>webpack</a:t>
            </a:r>
            <a:r>
              <a:rPr kumimoji="1" lang="zh-CN" altLang="en-US" dirty="0" smtClean="0"/>
              <a:t>生成Source Maps</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54</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zh-CN" altLang="en-US" sz="1240" dirty="0" smtClean="0"/>
              <a:t>开发总是离不开调试，如果可以更加方便的调试当然就能提高开发效率，不过打包后的文件有时候你是不容易找到出错了的地方对应的源代码的位置的，Source Maps就是来帮我们解决这个问题的。</a:t>
            </a:r>
          </a:p>
          <a:p>
            <a:pPr eaLnBrk="1" hangingPunct="1"/>
            <a:r>
              <a:rPr lang="zh-CN" altLang="en-US" sz="1240" dirty="0" smtClean="0"/>
              <a:t>通过简单的配置后，Webpack在打包时可以为我们生成的source maps，这为我们提供了一种对应编译文件和源文件的方法，使得编译后的代码可读性更高，也更容易调试。</a:t>
            </a:r>
          </a:p>
          <a:p>
            <a:pPr eaLnBrk="1" hangingPunct="1"/>
            <a:endParaRPr lang="zh-CN" altLang="en-US" sz="1240" dirty="0" smtClean="0"/>
          </a:p>
          <a:p>
            <a:pPr marL="0" indent="0" eaLnBrk="1" hangingPunct="1">
              <a:buNone/>
            </a:pPr>
            <a:endParaRPr lang="zh-CN" altLang="en-US" sz="1240" dirty="0" smtClean="0"/>
          </a:p>
        </p:txBody>
      </p:sp>
      <p:graphicFrame>
        <p:nvGraphicFramePr>
          <p:cNvPr id="5" name="表格 4"/>
          <p:cNvGraphicFramePr/>
          <p:nvPr/>
        </p:nvGraphicFramePr>
        <p:xfrm>
          <a:off x="771525" y="2228850"/>
          <a:ext cx="7361555" cy="1482725"/>
        </p:xfrm>
        <a:graphic>
          <a:graphicData uri="http://schemas.openxmlformats.org/drawingml/2006/table">
            <a:tbl>
              <a:tblPr firstRow="1" bandRow="1">
                <a:tableStyleId>{5C22544A-7EE6-4342-B048-85BDC9FD1C3A}</a:tableStyleId>
              </a:tblPr>
              <a:tblGrid>
                <a:gridCol w="7361555"/>
              </a:tblGrid>
              <a:tr h="1482725">
                <a:tc>
                  <a:txBody>
                    <a:bodyPr/>
                    <a:lstStyle/>
                    <a:p>
                      <a:pPr>
                        <a:buNone/>
                      </a:pPr>
                      <a:r>
                        <a:rPr lang="zh-CN" altLang="en-US" sz="1000" b="0">
                          <a:solidFill>
                            <a:schemeClr val="tx1"/>
                          </a:solidFill>
                        </a:rPr>
                        <a:t>module.exports = {</a:t>
                      </a:r>
                    </a:p>
                    <a:p>
                      <a:pPr>
                        <a:buNone/>
                      </a:pPr>
                      <a:r>
                        <a:rPr lang="zh-CN" altLang="en-US" sz="1000" b="0">
                          <a:solidFill>
                            <a:schemeClr val="tx1"/>
                          </a:solidFill>
                        </a:rPr>
                        <a:t>  devtool: 'eval-source-map',//配置生成Source Maps，选择合适的选项</a:t>
                      </a:r>
                    </a:p>
                    <a:p>
                      <a:pPr>
                        <a:buNone/>
                      </a:pPr>
                      <a:r>
                        <a:rPr lang="zh-CN" altLang="en-US" sz="1000" b="0">
                          <a:solidFill>
                            <a:schemeClr val="tx1"/>
                          </a:solidFill>
                        </a:rPr>
                        <a:t>  entry:  __dirname + "/app/main.js",</a:t>
                      </a:r>
                    </a:p>
                    <a:p>
                      <a:pPr>
                        <a:buNone/>
                      </a:pPr>
                      <a:r>
                        <a:rPr lang="zh-CN" altLang="en-US" sz="1000" b="0">
                          <a:solidFill>
                            <a:schemeClr val="tx1"/>
                          </a:solidFill>
                        </a:rPr>
                        <a:t>  output: {</a:t>
                      </a:r>
                    </a:p>
                    <a:p>
                      <a:pPr>
                        <a:buNone/>
                      </a:pPr>
                      <a:r>
                        <a:rPr lang="zh-CN" altLang="en-US" sz="1000" b="0">
                          <a:solidFill>
                            <a:schemeClr val="tx1"/>
                          </a:solidFill>
                        </a:rPr>
                        <a:t>    path: __dirname + "/public",</a:t>
                      </a:r>
                    </a:p>
                    <a:p>
                      <a:pPr>
                        <a:buNone/>
                      </a:pPr>
                      <a:r>
                        <a:rPr lang="zh-CN" altLang="en-US" sz="1000" b="0">
                          <a:solidFill>
                            <a:schemeClr val="tx1"/>
                          </a:solidFill>
                        </a:rPr>
                        <a:t>    filename: "bundle.js"</a:t>
                      </a:r>
                    </a:p>
                    <a:p>
                      <a:pPr>
                        <a:buNone/>
                      </a:pPr>
                      <a:r>
                        <a:rPr lang="zh-CN" altLang="en-US" sz="1000" b="0">
                          <a:solidFill>
                            <a:schemeClr val="tx1"/>
                          </a:solidFill>
                        </a:rPr>
                        <a:t>  }</a:t>
                      </a:r>
                    </a:p>
                    <a:p>
                      <a:pPr>
                        <a:buNone/>
                      </a:pPr>
                      <a:r>
                        <a:rPr lang="zh-CN" altLang="en-US" sz="1000" b="0">
                          <a:solidFill>
                            <a:schemeClr val="tx1"/>
                          </a:solidFill>
                        </a:rPr>
                        <a: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6.2.4</a:t>
            </a:r>
            <a:r>
              <a:rPr kumimoji="1" lang="en-US" dirty="0" smtClean="0"/>
              <a:t> </a:t>
            </a:r>
            <a:r>
              <a:rPr kumimoji="1" dirty="0" smtClean="0"/>
              <a:t>webpack构建本地服务器</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55</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zh-CN" altLang="en-US" sz="1240" dirty="0" smtClean="0"/>
              <a:t>想让你的浏览器监测你的代码的修改，并自动刷新修改后的结果，其实Webpack提供一个可选的本地开发服务器，这个本地服务器基于node.js构建，可以实现你想要的这些功能，不过它是一个单独的组件，在webpack中进行配置之前需要单独安装它作为项目依赖</a:t>
            </a:r>
          </a:p>
          <a:p>
            <a:pPr eaLnBrk="1" hangingPunct="1"/>
            <a:endParaRPr lang="zh-CN" altLang="en-US" sz="1240" dirty="0" smtClean="0"/>
          </a:p>
          <a:p>
            <a:pPr eaLnBrk="1" hangingPunct="1"/>
            <a:endParaRPr lang="zh-CN" altLang="en-US" sz="1240" dirty="0" smtClean="0"/>
          </a:p>
        </p:txBody>
      </p:sp>
      <p:graphicFrame>
        <p:nvGraphicFramePr>
          <p:cNvPr id="5" name="表格 4"/>
          <p:cNvGraphicFramePr/>
          <p:nvPr/>
        </p:nvGraphicFramePr>
        <p:xfrm>
          <a:off x="762000" y="1724025"/>
          <a:ext cx="7361555" cy="368935"/>
        </p:xfrm>
        <a:graphic>
          <a:graphicData uri="http://schemas.openxmlformats.org/drawingml/2006/table">
            <a:tbl>
              <a:tblPr firstRow="1" bandRow="1">
                <a:tableStyleId>{5C22544A-7EE6-4342-B048-85BDC9FD1C3A}</a:tableStyleId>
              </a:tblPr>
              <a:tblGrid>
                <a:gridCol w="7361555"/>
              </a:tblGrid>
              <a:tr h="368935">
                <a:tc>
                  <a:txBody>
                    <a:bodyPr/>
                    <a:lstStyle/>
                    <a:p>
                      <a:pPr>
                        <a:buNone/>
                      </a:pPr>
                      <a:r>
                        <a:rPr lang="zh-CN" altLang="en-US" sz="1000" b="0">
                          <a:solidFill>
                            <a:schemeClr val="tx1"/>
                          </a:solidFill>
                        </a:rPr>
                        <a:t>npm install --save-dev webpack-dev-server</a:t>
                      </a:r>
                    </a:p>
                  </a:txBody>
                  <a:tcPr>
                    <a:solidFill>
                      <a:schemeClr val="bg1">
                        <a:lumMod val="95000"/>
                      </a:schemeClr>
                    </a:solidFill>
                  </a:tcPr>
                </a:tc>
              </a:tr>
            </a:tbl>
          </a:graphicData>
        </a:graphic>
      </p:graphicFrame>
      <p:graphicFrame>
        <p:nvGraphicFramePr>
          <p:cNvPr id="3" name="表格 2"/>
          <p:cNvGraphicFramePr/>
          <p:nvPr/>
        </p:nvGraphicFramePr>
        <p:xfrm>
          <a:off x="762000" y="2167890"/>
          <a:ext cx="7361555" cy="2599055"/>
        </p:xfrm>
        <a:graphic>
          <a:graphicData uri="http://schemas.openxmlformats.org/drawingml/2006/table">
            <a:tbl>
              <a:tblPr firstRow="1" bandRow="1">
                <a:tableStyleId>{5C22544A-7EE6-4342-B048-85BDC9FD1C3A}</a:tableStyleId>
              </a:tblPr>
              <a:tblGrid>
                <a:gridCol w="7361555"/>
              </a:tblGrid>
              <a:tr h="2599055">
                <a:tc>
                  <a:txBody>
                    <a:bodyPr/>
                    <a:lstStyle/>
                    <a:p>
                      <a:pPr>
                        <a:buNone/>
                      </a:pPr>
                      <a:r>
                        <a:rPr lang="zh-CN" altLang="en-US" sz="1000" b="0">
                          <a:solidFill>
                            <a:schemeClr val="tx1"/>
                          </a:solidFill>
                        </a:rPr>
                        <a:t>module.exports = {</a:t>
                      </a:r>
                    </a:p>
                    <a:p>
                      <a:pPr>
                        <a:buNone/>
                      </a:pPr>
                      <a:r>
                        <a:rPr lang="zh-CN" altLang="en-US" sz="1000" b="0">
                          <a:solidFill>
                            <a:schemeClr val="tx1"/>
                          </a:solidFill>
                        </a:rPr>
                        <a:t>  devtool: 'eval-source-map',</a:t>
                      </a:r>
                    </a:p>
                    <a:p>
                      <a:pPr>
                        <a:buNone/>
                      </a:pPr>
                      <a:endParaRPr lang="zh-CN" altLang="en-US" sz="1000" b="0">
                        <a:solidFill>
                          <a:schemeClr val="tx1"/>
                        </a:solidFill>
                      </a:endParaRPr>
                    </a:p>
                    <a:p>
                      <a:pPr>
                        <a:buNone/>
                      </a:pPr>
                      <a:r>
                        <a:rPr lang="zh-CN" altLang="en-US" sz="1000" b="0">
                          <a:solidFill>
                            <a:schemeClr val="tx1"/>
                          </a:solidFill>
                        </a:rPr>
                        <a:t>  entry:  __dirname + "/app/main.js",</a:t>
                      </a:r>
                    </a:p>
                    <a:p>
                      <a:pPr>
                        <a:buNone/>
                      </a:pPr>
                      <a:r>
                        <a:rPr lang="zh-CN" altLang="en-US" sz="1000" b="0">
                          <a:solidFill>
                            <a:schemeClr val="tx1"/>
                          </a:solidFill>
                        </a:rPr>
                        <a:t>  output: {</a:t>
                      </a:r>
                    </a:p>
                    <a:p>
                      <a:pPr>
                        <a:buNone/>
                      </a:pPr>
                      <a:r>
                        <a:rPr lang="zh-CN" altLang="en-US" sz="1000" b="0">
                          <a:solidFill>
                            <a:schemeClr val="tx1"/>
                          </a:solidFill>
                        </a:rPr>
                        <a:t>    path: __dirname + "/public",</a:t>
                      </a:r>
                    </a:p>
                    <a:p>
                      <a:pPr>
                        <a:buNone/>
                      </a:pPr>
                      <a:r>
                        <a:rPr lang="zh-CN" altLang="en-US" sz="1000" b="0">
                          <a:solidFill>
                            <a:schemeClr val="tx1"/>
                          </a:solidFill>
                        </a:rPr>
                        <a:t>    filename: "bundle.js"</a:t>
                      </a:r>
                    </a:p>
                    <a:p>
                      <a:pPr>
                        <a:buNone/>
                      </a:pPr>
                      <a:r>
                        <a:rPr lang="zh-CN" altLang="en-US" sz="1000" b="0">
                          <a:solidFill>
                            <a:schemeClr val="tx1"/>
                          </a:solidFill>
                        </a:rPr>
                        <a:t>  },</a:t>
                      </a:r>
                    </a:p>
                    <a:p>
                      <a:pPr>
                        <a:buNone/>
                      </a:pPr>
                      <a:endParaRPr lang="zh-CN" altLang="en-US" sz="1000" b="0">
                        <a:solidFill>
                          <a:schemeClr val="tx1"/>
                        </a:solidFill>
                      </a:endParaRPr>
                    </a:p>
                    <a:p>
                      <a:pPr>
                        <a:buNone/>
                      </a:pPr>
                      <a:r>
                        <a:rPr lang="zh-CN" altLang="en-US" sz="1000" b="0">
                          <a:solidFill>
                            <a:schemeClr val="tx1"/>
                          </a:solidFill>
                        </a:rPr>
                        <a:t>  devServer: {</a:t>
                      </a:r>
                    </a:p>
                    <a:p>
                      <a:pPr>
                        <a:buNone/>
                      </a:pPr>
                      <a:r>
                        <a:rPr lang="zh-CN" altLang="en-US" sz="1000" b="0">
                          <a:solidFill>
                            <a:schemeClr val="tx1"/>
                          </a:solidFill>
                        </a:rPr>
                        <a:t>    contentBase: "./public",//本地服务器所加载的页面所在的目录</a:t>
                      </a:r>
                    </a:p>
                    <a:p>
                      <a:pPr>
                        <a:buNone/>
                      </a:pPr>
                      <a:r>
                        <a:rPr lang="zh-CN" altLang="en-US" sz="1000" b="0">
                          <a:solidFill>
                            <a:schemeClr val="tx1"/>
                          </a:solidFill>
                        </a:rPr>
                        <a:t>    colors: true,//终端中输出结果为彩色</a:t>
                      </a:r>
                    </a:p>
                    <a:p>
                      <a:pPr>
                        <a:buNone/>
                      </a:pPr>
                      <a:r>
                        <a:rPr lang="zh-CN" altLang="en-US" sz="1000" b="0">
                          <a:solidFill>
                            <a:schemeClr val="tx1"/>
                          </a:solidFill>
                        </a:rPr>
                        <a:t>    historyApiFallback: true,//不跳转</a:t>
                      </a:r>
                    </a:p>
                    <a:p>
                      <a:pPr>
                        <a:buNone/>
                      </a:pPr>
                      <a:r>
                        <a:rPr lang="zh-CN" altLang="en-US" sz="1000" b="0">
                          <a:solidFill>
                            <a:schemeClr val="tx1"/>
                          </a:solidFill>
                        </a:rPr>
                        <a:t>    inline: true//实时刷新</a:t>
                      </a:r>
                    </a:p>
                    <a:p>
                      <a:pPr>
                        <a:buNone/>
                      </a:pPr>
                      <a:r>
                        <a:rPr lang="zh-CN" altLang="en-US" sz="1000" b="0">
                          <a:solidFill>
                            <a:schemeClr val="tx1"/>
                          </a:solidFill>
                        </a:rPr>
                        <a:t>  } </a:t>
                      </a:r>
                    </a:p>
                    <a:p>
                      <a:pPr>
                        <a:buNone/>
                      </a:pPr>
                      <a:r>
                        <a:rPr lang="zh-CN" altLang="en-US" sz="1000" b="0">
                          <a:solidFill>
                            <a:schemeClr val="tx1"/>
                          </a:solidFill>
                        </a:rPr>
                        <a: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6.2.5</a:t>
            </a:r>
            <a:r>
              <a:rPr kumimoji="1" lang="en-US" dirty="0" smtClean="0"/>
              <a:t> </a:t>
            </a:r>
            <a:r>
              <a:rPr kumimoji="1" dirty="0" smtClean="0"/>
              <a:t>Loaders</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56</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zh-CN" altLang="en-US" sz="1240" dirty="0" smtClean="0"/>
              <a:t>Loaders是webpack中最让人激动人心的功能之一了。通过使用不同的loader，webpack通过调用外部的脚本或工具可以对各种各样的格式的文件进行处理，比如说分析JSON文件并把它转换为JavaScript文件，或者说把下一代的JS文件（ES6，ES7)转换为现代浏览器可以识别的JS文件。或者说对React的开发而言，合适的Loaders可以把React的JSX文件转换为JS文件。</a:t>
            </a:r>
          </a:p>
          <a:p>
            <a:pPr eaLnBrk="1" hangingPunct="1"/>
            <a:r>
              <a:rPr lang="zh-CN" altLang="en-US" sz="1240" dirty="0" smtClean="0"/>
              <a:t>Loaders需要单独安装并且需要在webpack.config.js下的modules关键字下进行配置，Loaders的配置选项包括以下几方面：</a:t>
            </a:r>
          </a:p>
          <a:p>
            <a:pPr lvl="1" eaLnBrk="1" hangingPunct="1"/>
            <a:r>
              <a:rPr lang="zh-CN" altLang="en-US" sz="1100" dirty="0" smtClean="0"/>
              <a:t>test：一个匹配loaders所处理的文件的拓展名的正则表达式（必须）</a:t>
            </a:r>
          </a:p>
          <a:p>
            <a:pPr lvl="1" eaLnBrk="1" hangingPunct="1"/>
            <a:r>
              <a:rPr lang="zh-CN" altLang="en-US" sz="1100" dirty="0" smtClean="0"/>
              <a:t>loader：loader的名称（必须）</a:t>
            </a:r>
          </a:p>
          <a:p>
            <a:pPr lvl="1" eaLnBrk="1" hangingPunct="1"/>
            <a:r>
              <a:rPr lang="zh-CN" altLang="en-US" sz="1100" dirty="0" smtClean="0"/>
              <a:t>include/exclude:手动添加必须处理的文件（文件夹）或屏蔽不需要处理的文件（文件夹）（可选）；</a:t>
            </a:r>
          </a:p>
          <a:p>
            <a:pPr lvl="1" eaLnBrk="1" hangingPunct="1"/>
            <a:r>
              <a:rPr lang="zh-CN" altLang="en-US" sz="1100" dirty="0" smtClean="0"/>
              <a:t>query：为loaders提供额外的设置选项（可选）</a:t>
            </a:r>
          </a:p>
          <a:p>
            <a:pPr eaLnBrk="1" hangingPunct="1"/>
            <a:endParaRPr lang="zh-CN" altLang="en-US" sz="1240" dirty="0" smtClean="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6.2.6</a:t>
            </a:r>
            <a:r>
              <a:rPr kumimoji="1" lang="en-US" dirty="0" smtClean="0"/>
              <a:t> </a:t>
            </a:r>
            <a:r>
              <a:rPr kumimoji="1" dirty="0" smtClean="0"/>
              <a:t>Babel</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57</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zh-CN" altLang="en-US" sz="1240" dirty="0" smtClean="0"/>
              <a:t>Babel其实是一个编译JavaScript的平台，它的强大之处表现在可以通过编译帮你达到以下目的：</a:t>
            </a:r>
          </a:p>
          <a:p>
            <a:pPr lvl="1" eaLnBrk="1" hangingPunct="1"/>
            <a:r>
              <a:rPr lang="zh-CN" altLang="en-US" sz="1100" dirty="0" smtClean="0"/>
              <a:t>下一代的JavaScript标准（ES6，ES7），这些标准目前并未被当前的浏览器完全的支持；</a:t>
            </a:r>
          </a:p>
          <a:p>
            <a:pPr lvl="1" eaLnBrk="1" hangingPunct="1"/>
            <a:r>
              <a:rPr lang="zh-CN" altLang="en-US" sz="1100" dirty="0" smtClean="0"/>
              <a:t>使用基于JavaScript进行了拓展的语言，比如React的JSX，比如</a:t>
            </a:r>
            <a:r>
              <a:rPr lang="en-US" altLang="zh-CN" sz="1100" dirty="0" smtClean="0"/>
              <a:t>Vue</a:t>
            </a:r>
            <a:r>
              <a:rPr lang="zh-CN" altLang="en-US" sz="1100" dirty="0" smtClean="0"/>
              <a:t>的</a:t>
            </a:r>
            <a:r>
              <a:rPr lang="en-US" altLang="zh-CN" sz="1100" dirty="0" smtClean="0"/>
              <a:t>Vuex</a:t>
            </a:r>
          </a:p>
          <a:p>
            <a:pPr eaLnBrk="1" hangingPunct="1"/>
            <a:r>
              <a:rPr lang="zh-CN" altLang="en-US" sz="1240" dirty="0" smtClean="0"/>
              <a:t>Babel其实可以完全在webpack.config.js中进行配置，但是考虑到babel具有非常多的配置选项，在单一的webpack.config.js文件中进行配置往往使得这个文件显得太复杂，因此一些开发者支持把babel的配置选项放在一个单独的名为 ".babelrc" 的配置文件中。我们现在的babel的配置并不算复杂，不过之后我们会再加一些东西，因此现在我们就提取出相关部分，分两个配置文件进行配置（webpack会自动调用.babelrc里的babel配置选项）</a:t>
            </a:r>
          </a:p>
          <a:p>
            <a:pPr eaLnBrk="1" hangingPunct="1"/>
            <a:endParaRPr lang="zh-CN" altLang="en-US" sz="1240" dirty="0" smtClean="0"/>
          </a:p>
        </p:txBody>
      </p:sp>
      <p:pic>
        <p:nvPicPr>
          <p:cNvPr id="3" name="图片 2"/>
          <p:cNvPicPr>
            <a:picLocks noChangeAspect="1"/>
          </p:cNvPicPr>
          <p:nvPr/>
        </p:nvPicPr>
        <p:blipFill>
          <a:blip r:embed="rId2"/>
          <a:stretch>
            <a:fillRect/>
          </a:stretch>
        </p:blipFill>
        <p:spPr>
          <a:xfrm>
            <a:off x="919480" y="3014345"/>
            <a:ext cx="6104890" cy="11334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6.2.</a:t>
            </a:r>
            <a:r>
              <a:rPr kumimoji="1" lang="en-US" dirty="0" smtClean="0"/>
              <a:t>7 一切皆模块</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58</a:t>
            </a:fld>
            <a:endParaRPr kumimoji="1" lang="zh-CN" altLang="en-US"/>
          </a:p>
        </p:txBody>
      </p:sp>
      <p:sp>
        <p:nvSpPr>
          <p:cNvPr id="7" name="内容占位符 2"/>
          <p:cNvSpPr>
            <a:spLocks noGrp="1" noChangeArrowheads="1"/>
          </p:cNvSpPr>
          <p:nvPr>
            <p:ph idx="4294967295"/>
          </p:nvPr>
        </p:nvSpPr>
        <p:spPr>
          <a:xfrm>
            <a:off x="539750" y="709930"/>
            <a:ext cx="8229600" cy="4331335"/>
          </a:xfrm>
        </p:spPr>
        <p:txBody>
          <a:bodyPr/>
          <a:lstStyle/>
          <a:p>
            <a:pPr eaLnBrk="1" hangingPunct="1"/>
            <a:r>
              <a:rPr lang="zh-CN" altLang="en-US" sz="1240" dirty="0" smtClean="0"/>
              <a:t>Webpack有一个不可不说的优点，它把所有的文件都可以当做模块处理，包括你的JavaScript代码，也包括CSS和fonts以及图片等等等，只有通过合适的loaders，它们都可以被当做模块被处理。</a:t>
            </a:r>
          </a:p>
          <a:p>
            <a:pPr eaLnBrk="1" hangingPunct="1"/>
            <a:r>
              <a:rPr lang="zh-CN" altLang="en-US" sz="1240" dirty="0" smtClean="0"/>
              <a:t>CSS</a:t>
            </a:r>
          </a:p>
          <a:p>
            <a:pPr lvl="1" eaLnBrk="1" hangingPunct="1"/>
            <a:r>
              <a:rPr lang="zh-CN" altLang="en-US" sz="1100" dirty="0" smtClean="0"/>
              <a:t>webpack提供两个工具处理样式表，css-loader 和 style-loader，二者处理的任务不同，css-loader使你能够使用类似@import 和 url(...)的方法实现 require()的功能,style-loader将所有的计算后的样式加入页面中，二者组合在一起使你能够把样式表嵌入webpack打包后的JS文件中。</a:t>
            </a:r>
          </a:p>
          <a:p>
            <a:pPr lvl="0" eaLnBrk="1" hangingPunct="1"/>
            <a:r>
              <a:rPr lang="zh-CN" altLang="en-US" sz="1235" dirty="0" smtClean="0"/>
              <a:t>CSS预处理器</a:t>
            </a:r>
          </a:p>
          <a:p>
            <a:pPr lvl="1" eaLnBrk="1" hangingPunct="1"/>
            <a:r>
              <a:rPr lang="zh-CN" altLang="en-US" sz="1100" dirty="0" smtClean="0"/>
              <a:t>Sass 和 Less之类的预处理器是对原生CSS的拓展，它们允许你使用类似于variables, nesting, mixins, inheritance等不存在于CSS中的特性来写CSS，CSS预处理器可以这些特殊类型的语句转化为浏览器可识别的CSS语句，</a:t>
            </a:r>
          </a:p>
          <a:p>
            <a:pPr lvl="1" eaLnBrk="1" hangingPunct="1"/>
            <a:r>
              <a:rPr lang="zh-CN" altLang="en-US" sz="1100" dirty="0" smtClean="0"/>
              <a:t>你现在可能都已经熟悉了，在webpack里使用相关loaders进行配置就可以使用了，以下是常用的CSS 处理loaders</a:t>
            </a:r>
          </a:p>
          <a:p>
            <a:pPr lvl="0" eaLnBrk="1" hangingPunct="1"/>
            <a:r>
              <a:rPr lang="zh-CN" altLang="en-US" sz="1235" dirty="0" smtClean="0"/>
              <a:t>插件（Plugins）</a:t>
            </a:r>
          </a:p>
          <a:p>
            <a:pPr lvl="1" eaLnBrk="1" hangingPunct="1"/>
            <a:r>
              <a:rPr lang="zh-CN" altLang="en-US" sz="1100" dirty="0" smtClean="0"/>
              <a:t>插件（Plugins）是用来拓展Webpack功能的，它们会在整个构建过程中生效，执行相关的任务。</a:t>
            </a:r>
          </a:p>
          <a:p>
            <a:pPr lvl="1" eaLnBrk="1" hangingPunct="1"/>
            <a:r>
              <a:rPr lang="zh-CN" altLang="en-US" sz="1100" dirty="0" smtClean="0"/>
              <a:t>Loaders和Plugins常常被弄混，但是他们其实是完全不同的东西，可以这么来说，loaders是在打包构建过程中用来处理源文件的（JSX，Scss，Less..），一次处理一个，插件并不直接操作单个文件，它直接对整个构建过程其作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6050" y="2187708"/>
            <a:ext cx="4301560" cy="466182"/>
          </a:xfrm>
        </p:spPr>
        <p:txBody>
          <a:bodyPr>
            <a:noAutofit/>
          </a:bodyPr>
          <a:lstStyle/>
          <a:p>
            <a:r>
              <a:rPr kumimoji="1" lang="en-US" altLang="zh-CN" sz="3600" dirty="0" smtClean="0"/>
              <a:t>7. </a:t>
            </a:r>
            <a:r>
              <a:rPr kumimoji="1" lang="zh-CN" altLang="en-US" sz="3600" dirty="0" smtClean="0"/>
              <a:t>单文件组件</a:t>
            </a:r>
            <a:endParaRPr kumimoji="1" lang="zh-CN" altLang="en-US" sz="3300" dirty="0"/>
          </a:p>
        </p:txBody>
      </p:sp>
      <p:grpSp>
        <p:nvGrpSpPr>
          <p:cNvPr id="20" name="组 19"/>
          <p:cNvGrpSpPr/>
          <p:nvPr/>
        </p:nvGrpSpPr>
        <p:grpSpPr>
          <a:xfrm>
            <a:off x="2339752" y="1779662"/>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29470"/>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1.3</a:t>
            </a:r>
            <a:r>
              <a:rPr lang="zh-CN" altLang="en-US" dirty="0" smtClean="0"/>
              <a:t> 异步更新队列</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6</a:t>
            </a:fld>
            <a:endParaRPr kumimoji="1" lang="zh-CN" altLang="en-US"/>
          </a:p>
        </p:txBody>
      </p:sp>
      <p:sp>
        <p:nvSpPr>
          <p:cNvPr id="8" name="内容占位符 2"/>
          <p:cNvSpPr>
            <a:spLocks noGrp="1" noChangeArrowheads="1"/>
          </p:cNvSpPr>
          <p:nvPr>
            <p:ph idx="4294967295"/>
          </p:nvPr>
        </p:nvSpPr>
        <p:spPr>
          <a:xfrm>
            <a:off x="539552" y="709836"/>
            <a:ext cx="8229600" cy="4525963"/>
          </a:xfrm>
        </p:spPr>
        <p:txBody>
          <a:bodyPr/>
          <a:lstStyle/>
          <a:p>
            <a:pPr eaLnBrk="1" hangingPunct="1"/>
            <a:r>
              <a:rPr lang="en-US" altLang="zh-CN" dirty="0" err="1" smtClean="0"/>
              <a:t>Vue</a:t>
            </a:r>
            <a:r>
              <a:rPr lang="zh-CN" altLang="en-US" dirty="0" smtClean="0"/>
              <a:t>执行</a:t>
            </a:r>
            <a:r>
              <a:rPr lang="en-US" altLang="zh-CN" dirty="0" smtClean="0"/>
              <a:t>DOM</a:t>
            </a:r>
            <a:r>
              <a:rPr lang="zh-CN" altLang="en-US" dirty="0" smtClean="0"/>
              <a:t>更新是异步的</a:t>
            </a:r>
          </a:p>
          <a:p>
            <a:pPr eaLnBrk="1" hangingPunct="1"/>
            <a:r>
              <a:rPr lang="en-US" altLang="zh-CN" dirty="0" err="1" smtClean="0"/>
              <a:t>Vue.nextTick</a:t>
            </a:r>
            <a:r>
              <a:rPr lang="en-US" altLang="zh-CN" dirty="0" smtClean="0"/>
              <a:t>(callback)</a:t>
            </a:r>
            <a:endParaRPr lang="zh-CN" altLang="en-US" dirty="0" smtClean="0"/>
          </a:p>
          <a:p>
            <a:pPr eaLnBrk="1" hangingPunct="1"/>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7.1 </a:t>
            </a:r>
            <a:r>
              <a:rPr kumimoji="1" lang="zh-CN" altLang="en-US" dirty="0" smtClean="0"/>
              <a:t>单文件组件介绍</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60</a:t>
            </a:fld>
            <a:endParaRPr kumimoji="1" lang="zh-CN" altLang="en-US"/>
          </a:p>
        </p:txBody>
      </p:sp>
      <p:sp>
        <p:nvSpPr>
          <p:cNvPr id="7" name="内容占位符 2"/>
          <p:cNvSpPr>
            <a:spLocks noGrp="1" noChangeArrowheads="1"/>
          </p:cNvSpPr>
          <p:nvPr>
            <p:ph idx="4294967295"/>
          </p:nvPr>
        </p:nvSpPr>
        <p:spPr>
          <a:xfrm>
            <a:off x="539750" y="709930"/>
            <a:ext cx="8147685" cy="3662045"/>
          </a:xfrm>
        </p:spPr>
        <p:txBody>
          <a:bodyPr/>
          <a:lstStyle/>
          <a:p>
            <a:pPr marL="0" indent="0">
              <a:buNone/>
            </a:pPr>
            <a:r>
              <a:rPr sz="1600"/>
              <a:t>在很多Vue项目中，我们使用 Vue.component 来定义全局组件，紧接着用 new Vue({ el: '#container '}) 在每个页面内指定一个容器元素</a:t>
            </a:r>
            <a:r>
              <a:rPr lang="zh-CN" sz="1600"/>
              <a:t>，这种方式有以下的缺点：</a:t>
            </a:r>
          </a:p>
          <a:p>
            <a:pPr lvl="1"/>
            <a:r>
              <a:rPr sz="1420"/>
              <a:t>全局定义(Global definitions) 强制要求每个 component 中的命名不得重复</a:t>
            </a:r>
          </a:p>
          <a:p>
            <a:pPr lvl="1"/>
            <a:r>
              <a:rPr sz="1420"/>
              <a:t>字符串模板(String templates) 缺乏语法高亮，在 HTML 有多行的时候，需要用到丑陋的 \</a:t>
            </a:r>
          </a:p>
          <a:p>
            <a:pPr lvl="1"/>
            <a:r>
              <a:rPr sz="1420"/>
              <a:t>不支持CSS(No CSS support) 意味着当 HTML 和 JavaScript 组件化时，CSS 明显被遗漏</a:t>
            </a:r>
          </a:p>
          <a:p>
            <a:pPr lvl="1"/>
            <a:r>
              <a:rPr sz="1420"/>
              <a:t>没有构建步骤(No build step) 限制只能使用 HTML 和 ES5 JavaScript, 而不能使用预处理器，如 Pug (formerly Jade) 和 Babel</a:t>
            </a:r>
          </a:p>
          <a:p>
            <a:pPr marL="0" indent="0">
              <a:buNone/>
            </a:pPr>
            <a:r>
              <a:rPr sz="1600"/>
              <a:t>文件扩展名为 .vue 的 single-file components(单文件组件) 为以上所有问题提供了解决方法，并且还可以使用 Webpack 或 Browserify 等构建工具。</a:t>
            </a:r>
          </a:p>
          <a:p>
            <a:pPr marL="0" indent="0">
              <a:buNone/>
            </a:pPr>
            <a:endParaRPr lang="zh-CN" altLang="en-US" dirty="0" smtClean="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7.1 </a:t>
            </a:r>
            <a:r>
              <a:rPr kumimoji="1" lang="zh-CN" altLang="en-US" dirty="0" smtClean="0">
                <a:sym typeface="+mn-ea"/>
              </a:rPr>
              <a:t>单文件组件介绍</a:t>
            </a:r>
          </a:p>
        </p:txBody>
      </p:sp>
      <p:sp>
        <p:nvSpPr>
          <p:cNvPr id="3" name="内容占位符 2"/>
          <p:cNvSpPr>
            <a:spLocks noGrp="1"/>
          </p:cNvSpPr>
          <p:nvPr>
            <p:ph idx="1"/>
          </p:nvPr>
        </p:nvSpPr>
        <p:spPr>
          <a:xfrm>
            <a:off x="624205" y="1051560"/>
            <a:ext cx="7836535" cy="3716020"/>
          </a:xfrm>
        </p:spPr>
        <p:txBody>
          <a:bodyPr/>
          <a:lstStyle/>
          <a:p>
            <a:r>
              <a:rPr sz="1600" b="0">
                <a:solidFill>
                  <a:srgbClr val="404040"/>
                </a:solidFill>
                <a:latin typeface="微软雅黑" panose="020B0503020204020204" charset="-122"/>
                <a:ea typeface="微软雅黑" panose="020B0503020204020204" charset="-122"/>
                <a:cs typeface="微软雅黑" panose="020B0503020204020204" charset="-122"/>
              </a:rPr>
              <a:t>vuejs 自定义了一种.vue文件，把html, css, js 写到这一个文件中，实现了对一个组件的封装， 一个.vue 文件就是一个单独的组件。由于.vue文件是自定义的，浏览器不认识，所以需要对该文件进行解析。 在webpack构建中，需要安装vue-loader 对.vue文件进行解析。在 sumlime 编辑器中，我们 书写.vue 文件，可以安装vue syntax highlight 插件，增加对文件的支持。</a:t>
            </a:r>
          </a:p>
          <a:p>
            <a:r>
              <a:rPr sz="1600" b="0">
                <a:solidFill>
                  <a:srgbClr val="404040"/>
                </a:solidFill>
                <a:latin typeface="微软雅黑" panose="020B0503020204020204" charset="-122"/>
                <a:ea typeface="微软雅黑" panose="020B0503020204020204" charset="-122"/>
                <a:cs typeface="微软雅黑" panose="020B0503020204020204" charset="-122"/>
              </a:rPr>
              <a:t>使用</a:t>
            </a:r>
            <a:r>
              <a:rPr lang="en-US" altLang="zh-CN" sz="1600" b="0">
                <a:solidFill>
                  <a:srgbClr val="404040"/>
                </a:solidFill>
                <a:latin typeface="微软雅黑" panose="020B0503020204020204" charset="-122"/>
                <a:ea typeface="微软雅黑" panose="020B0503020204020204" charset="-122"/>
                <a:cs typeface="微软雅黑" panose="020B0503020204020204" charset="-122"/>
              </a:rPr>
              <a:t>vue-cli</a:t>
            </a:r>
            <a:r>
              <a:rPr sz="1600" b="0">
                <a:solidFill>
                  <a:srgbClr val="404040"/>
                </a:solidFill>
                <a:latin typeface="微软雅黑" panose="020B0503020204020204" charset="-122"/>
                <a:ea typeface="微软雅黑" panose="020B0503020204020204" charset="-122"/>
                <a:cs typeface="微软雅黑" panose="020B0503020204020204" charset="-122"/>
              </a:rPr>
              <a:t>脚手架工具生成项目的话，</a:t>
            </a:r>
            <a:r>
              <a:rPr lang="en-US" altLang="zh-CN" sz="1600" b="0">
                <a:solidFill>
                  <a:srgbClr val="404040"/>
                </a:solidFill>
                <a:latin typeface="微软雅黑" panose="020B0503020204020204" charset="-122"/>
                <a:ea typeface="微软雅黑" panose="020B0503020204020204" charset="-122"/>
                <a:cs typeface="微软雅黑" panose="020B0503020204020204" charset="-122"/>
              </a:rPr>
              <a:t>webpack</a:t>
            </a:r>
            <a:r>
              <a:rPr sz="1600" b="0">
                <a:solidFill>
                  <a:srgbClr val="404040"/>
                </a:solidFill>
                <a:latin typeface="微软雅黑" panose="020B0503020204020204" charset="-122"/>
                <a:ea typeface="微软雅黑" panose="020B0503020204020204" charset="-122"/>
                <a:cs typeface="微软雅黑" panose="020B0503020204020204" charset="-122"/>
              </a:rPr>
              <a:t>的基本配置已经被设置好了，无需我们在单独设置安装</a:t>
            </a:r>
          </a:p>
          <a:p>
            <a:r>
              <a:rPr sz="1600" b="0">
                <a:solidFill>
                  <a:srgbClr val="404040"/>
                </a:solidFill>
                <a:latin typeface="微软雅黑" panose="020B0503020204020204" charset="-122"/>
                <a:ea typeface="微软雅黑" panose="020B0503020204020204" charset="-122"/>
                <a:cs typeface="微软雅黑" panose="020B0503020204020204" charset="-122"/>
                <a:sym typeface="+mn-ea"/>
              </a:rPr>
              <a:t>在 .vue 文件中， template 中写html 代码，其实就是定义模板；script中写js 代码，它定义这个组件中所需要的数据和及其操作， style 里面写css 样式，定义这个组件的样式</a:t>
            </a:r>
            <a:endParaRPr sz="1600" b="0">
              <a:solidFill>
                <a:srgbClr val="40404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61</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7.2 </a:t>
            </a:r>
            <a:r>
              <a:rPr kumimoji="1" lang="zh-CN" altLang="en-US" dirty="0" smtClean="0"/>
              <a:t>单文件组件</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62</a:t>
            </a:fld>
            <a:endParaRPr kumimoji="1" lang="zh-CN" altLang="en-US"/>
          </a:p>
        </p:txBody>
      </p:sp>
      <p:sp>
        <p:nvSpPr>
          <p:cNvPr id="7" name="内容占位符 2"/>
          <p:cNvSpPr>
            <a:spLocks noGrp="1" noChangeArrowheads="1"/>
          </p:cNvSpPr>
          <p:nvPr>
            <p:ph idx="4294967295"/>
          </p:nvPr>
        </p:nvSpPr>
        <p:spPr>
          <a:xfrm>
            <a:off x="539552" y="709837"/>
            <a:ext cx="4248472" cy="3662113"/>
          </a:xfrm>
        </p:spPr>
        <p:txBody>
          <a:bodyPr/>
          <a:lstStyle/>
          <a:p>
            <a:r>
              <a:rPr lang="zh-CN" altLang="en-US" sz="1600" dirty="0"/>
              <a:t>文件扩展名为 </a:t>
            </a:r>
            <a:r>
              <a:rPr lang="en-US" altLang="zh-CN" sz="1600" dirty="0"/>
              <a:t>.</a:t>
            </a:r>
            <a:r>
              <a:rPr lang="en-US" altLang="zh-CN" sz="1600" dirty="0" err="1"/>
              <a:t>vue</a:t>
            </a:r>
            <a:r>
              <a:rPr lang="zh-CN" altLang="en-US" sz="1600" dirty="0"/>
              <a:t> 的 </a:t>
            </a:r>
            <a:endParaRPr lang="zh-CN" altLang="en-US" sz="1600" dirty="0" smtClean="0"/>
          </a:p>
          <a:p>
            <a:pPr marL="0" indent="0">
              <a:buNone/>
            </a:pPr>
            <a:r>
              <a:rPr lang="en-US" altLang="zh-CN" sz="1600" dirty="0" smtClean="0"/>
              <a:t>single-file </a:t>
            </a:r>
            <a:r>
              <a:rPr lang="en-US" altLang="zh-CN" sz="1600" dirty="0"/>
              <a:t>components(</a:t>
            </a:r>
            <a:r>
              <a:rPr lang="zh-CN" altLang="en-US" sz="1600" dirty="0"/>
              <a:t>单文件组件</a:t>
            </a:r>
            <a:r>
              <a:rPr lang="en-US" altLang="zh-CN" sz="1600" dirty="0" smtClean="0"/>
              <a:t>)</a:t>
            </a:r>
            <a:r>
              <a:rPr lang="zh-CN" altLang="en-US" sz="1600" dirty="0" smtClean="0"/>
              <a:t>例如：见左边：</a:t>
            </a:r>
          </a:p>
          <a:p>
            <a:pPr marL="0" indent="0">
              <a:buNone/>
            </a:pPr>
            <a:endParaRPr lang="zh-CN" altLang="en-US" sz="1600" dirty="0" smtClean="0"/>
          </a:p>
          <a:p>
            <a:pPr algn="l"/>
            <a:r>
              <a:rPr lang="zh-CN" altLang="en-US" sz="1600" dirty="0"/>
              <a:t>现在我们获得：</a:t>
            </a:r>
          </a:p>
          <a:p>
            <a:pPr lvl="1" algn="l"/>
            <a:r>
              <a:rPr lang="zh-CN" altLang="en-US" sz="1420" dirty="0"/>
              <a:t>完整语法高亮</a:t>
            </a:r>
          </a:p>
          <a:p>
            <a:pPr lvl="1" algn="l"/>
            <a:r>
              <a:rPr lang="zh-CN" altLang="en-US" sz="1420" dirty="0"/>
              <a:t>CommonJS 模块</a:t>
            </a:r>
          </a:p>
          <a:p>
            <a:pPr lvl="1" algn="l"/>
            <a:r>
              <a:rPr lang="zh-CN" altLang="en-US" sz="1420" dirty="0"/>
              <a:t>组件化的 CSS</a:t>
            </a:r>
          </a:p>
        </p:txBody>
      </p:sp>
      <p:pic>
        <p:nvPicPr>
          <p:cNvPr id="3" name="图片 2"/>
          <p:cNvPicPr>
            <a:picLocks noChangeAspect="1"/>
          </p:cNvPicPr>
          <p:nvPr/>
        </p:nvPicPr>
        <p:blipFill>
          <a:blip r:embed="rId2"/>
          <a:stretch>
            <a:fillRect/>
          </a:stretch>
        </p:blipFill>
        <p:spPr>
          <a:xfrm>
            <a:off x="5004048" y="47741"/>
            <a:ext cx="3779912" cy="499336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7.3 </a:t>
            </a:r>
            <a:r>
              <a:rPr kumimoji="1" lang="zh-CN" altLang="en-US" dirty="0" smtClean="0">
                <a:sym typeface="+mn-ea"/>
              </a:rPr>
              <a:t>使用</a:t>
            </a:r>
            <a:r>
              <a:rPr kumimoji="1" lang="en-US" altLang="zh-CN" dirty="0" smtClean="0">
                <a:sym typeface="+mn-ea"/>
              </a:rPr>
              <a:t>vue-cli</a:t>
            </a:r>
            <a:r>
              <a:rPr kumimoji="1" lang="zh-CN" altLang="en-US" dirty="0" smtClean="0">
                <a:sym typeface="+mn-ea"/>
              </a:rPr>
              <a:t>构建单文件组件应用</a:t>
            </a:r>
            <a:endParaRPr kumimoji="1" lang="zh-CN" dirty="0" smtClean="0">
              <a:sym typeface="+mn-ea"/>
            </a:endParaRPr>
          </a:p>
        </p:txBody>
      </p:sp>
      <p:sp>
        <p:nvSpPr>
          <p:cNvPr id="3" name="内容占位符 2"/>
          <p:cNvSpPr>
            <a:spLocks noGrp="1"/>
          </p:cNvSpPr>
          <p:nvPr>
            <p:ph idx="1"/>
          </p:nvPr>
        </p:nvSpPr>
        <p:spPr/>
        <p:txBody>
          <a:bodyPr/>
          <a:lstStyle/>
          <a:p>
            <a:r>
              <a:rPr sz="1600">
                <a:solidFill>
                  <a:srgbClr val="404040"/>
                </a:solidFill>
              </a:rPr>
              <a:t>由于单文件组件格式为</a:t>
            </a:r>
            <a:r>
              <a:rPr lang="en-US" altLang="zh-CN" sz="1600">
                <a:solidFill>
                  <a:srgbClr val="404040"/>
                </a:solidFill>
              </a:rPr>
              <a:t>*.vue</a:t>
            </a:r>
            <a:r>
              <a:rPr sz="1600">
                <a:solidFill>
                  <a:srgbClr val="404040"/>
                </a:solidFill>
              </a:rPr>
              <a:t>，这个单文件组件是由</a:t>
            </a:r>
            <a:r>
              <a:rPr lang="en-US" altLang="zh-CN" sz="1600">
                <a:solidFill>
                  <a:srgbClr val="404040"/>
                </a:solidFill>
              </a:rPr>
              <a:t>vue</a:t>
            </a:r>
            <a:r>
              <a:rPr sz="1600">
                <a:solidFill>
                  <a:srgbClr val="404040"/>
                </a:solidFill>
              </a:rPr>
              <a:t>自己定义的，所以需要结合</a:t>
            </a:r>
            <a:r>
              <a:rPr lang="en-US" altLang="zh-CN" sz="1600">
                <a:solidFill>
                  <a:srgbClr val="404040"/>
                </a:solidFill>
              </a:rPr>
              <a:t>Vue</a:t>
            </a:r>
            <a:r>
              <a:rPr sz="1600">
                <a:solidFill>
                  <a:srgbClr val="404040"/>
                </a:solidFill>
              </a:rPr>
              <a:t>提供的脚手架来使用</a:t>
            </a:r>
          </a:p>
          <a:p>
            <a:r>
              <a:rPr sz="1600" b="0">
                <a:solidFill>
                  <a:srgbClr val="404040"/>
                </a:solidFill>
                <a:latin typeface="微软雅黑" panose="020B0503020204020204" charset="-122"/>
                <a:ea typeface="微软雅黑" panose="020B0503020204020204" charset="-122"/>
                <a:cs typeface="微软雅黑" panose="020B0503020204020204" charset="-122"/>
                <a:sym typeface="+mn-ea"/>
              </a:rPr>
              <a:t>Vue提供了构建工具，vue-cli</a:t>
            </a:r>
            <a:endParaRPr sz="1600" b="0">
              <a:solidFill>
                <a:srgbClr val="404040"/>
              </a:solidFill>
              <a:latin typeface="微软雅黑" panose="020B0503020204020204" charset="-122"/>
              <a:ea typeface="微软雅黑" panose="020B0503020204020204" charset="-122"/>
              <a:cs typeface="微软雅黑" panose="020B0503020204020204" charset="-122"/>
            </a:endParaRPr>
          </a:p>
          <a:p>
            <a:pPr marL="182880" lvl="1" indent="0">
              <a:buNone/>
            </a:pPr>
            <a:r>
              <a:rPr sz="1600">
                <a:solidFill>
                  <a:srgbClr val="404040"/>
                </a:solidFill>
                <a:sym typeface="+mn-ea"/>
              </a:rPr>
              <a:t>npm install -g vue-cli</a:t>
            </a:r>
            <a:endParaRPr sz="1600">
              <a:solidFill>
                <a:srgbClr val="404040"/>
              </a:solidFill>
            </a:endParaRPr>
          </a:p>
          <a:p>
            <a:pPr marL="182880" lvl="1" indent="0">
              <a:buNone/>
            </a:pPr>
            <a:r>
              <a:rPr sz="1600">
                <a:solidFill>
                  <a:srgbClr val="404040"/>
                </a:solidFill>
                <a:sym typeface="+mn-ea"/>
              </a:rPr>
              <a:t>vue init webpack my-project</a:t>
            </a:r>
            <a:endParaRPr sz="1600">
              <a:solidFill>
                <a:srgbClr val="404040"/>
              </a:solidFill>
            </a:endParaRPr>
          </a:p>
          <a:p>
            <a:pPr marL="182880" lvl="1" indent="0">
              <a:buNone/>
            </a:pPr>
            <a:r>
              <a:rPr sz="1600">
                <a:solidFill>
                  <a:srgbClr val="404040"/>
                </a:solidFill>
                <a:sym typeface="+mn-ea"/>
              </a:rPr>
              <a:t>cd my-project</a:t>
            </a:r>
            <a:endParaRPr sz="1600">
              <a:solidFill>
                <a:srgbClr val="404040"/>
              </a:solidFill>
            </a:endParaRPr>
          </a:p>
          <a:p>
            <a:pPr marL="182880" lvl="1" indent="0">
              <a:buNone/>
            </a:pPr>
            <a:r>
              <a:rPr sz="1600">
                <a:solidFill>
                  <a:srgbClr val="404040"/>
                </a:solidFill>
                <a:sym typeface="+mn-ea"/>
              </a:rPr>
              <a:t>npm install</a:t>
            </a:r>
            <a:endParaRPr sz="1600">
              <a:solidFill>
                <a:srgbClr val="404040"/>
              </a:solidFill>
            </a:endParaRPr>
          </a:p>
          <a:p>
            <a:pPr marL="182880" lvl="1" indent="0">
              <a:buNone/>
            </a:pPr>
            <a:r>
              <a:rPr sz="1600">
                <a:solidFill>
                  <a:srgbClr val="404040"/>
                </a:solidFill>
                <a:sym typeface="+mn-ea"/>
              </a:rPr>
              <a:t>npm run dev</a:t>
            </a:r>
            <a:endParaRPr sz="1600">
              <a:solidFill>
                <a:srgbClr val="404040"/>
              </a:solidFill>
            </a:endParaRPr>
          </a:p>
          <a:p>
            <a:endParaRPr sz="1600">
              <a:solidFill>
                <a:srgbClr val="404040"/>
              </a:solidFill>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63</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7.3 </a:t>
            </a:r>
            <a:r>
              <a:rPr kumimoji="1" lang="zh-CN" dirty="0" smtClean="0">
                <a:sym typeface="+mn-ea"/>
              </a:rPr>
              <a:t>使用</a:t>
            </a:r>
            <a:r>
              <a:rPr kumimoji="1" lang="en-US" altLang="zh-CN" dirty="0" smtClean="0">
                <a:sym typeface="+mn-ea"/>
              </a:rPr>
              <a:t>Vue</a:t>
            </a:r>
            <a:r>
              <a:rPr kumimoji="1" lang="zh-CN" altLang="en-US" dirty="0" smtClean="0">
                <a:sym typeface="+mn-ea"/>
              </a:rPr>
              <a:t>单文件组件</a:t>
            </a:r>
          </a:p>
        </p:txBody>
      </p:sp>
      <p:sp>
        <p:nvSpPr>
          <p:cNvPr id="3" name="内容占位符 2"/>
          <p:cNvSpPr>
            <a:spLocks noGrp="1"/>
          </p:cNvSpPr>
          <p:nvPr>
            <p:ph idx="1"/>
          </p:nvPr>
        </p:nvSpPr>
        <p:spPr/>
        <p:txBody>
          <a:bodyPr/>
          <a:lstStyle/>
          <a:p>
            <a:r>
              <a:rPr sz="1600">
                <a:solidFill>
                  <a:srgbClr val="404040"/>
                </a:solidFill>
              </a:rPr>
              <a:t>首先需要通过</a:t>
            </a:r>
            <a:r>
              <a:rPr lang="en-US" altLang="zh-CN" sz="1600">
                <a:solidFill>
                  <a:srgbClr val="404040"/>
                </a:solidFill>
              </a:rPr>
              <a:t>import</a:t>
            </a:r>
            <a:r>
              <a:rPr sz="1600">
                <a:solidFill>
                  <a:srgbClr val="404040"/>
                </a:solidFill>
              </a:rPr>
              <a:t>引入组件：</a:t>
            </a:r>
          </a:p>
          <a:p>
            <a:endParaRPr sz="1600">
              <a:solidFill>
                <a:srgbClr val="404040"/>
              </a:solidFill>
            </a:endParaRPr>
          </a:p>
          <a:p>
            <a:endParaRPr sz="1600">
              <a:solidFill>
                <a:srgbClr val="404040"/>
              </a:solidFill>
            </a:endParaRPr>
          </a:p>
          <a:p>
            <a:r>
              <a:rPr sz="1600">
                <a:solidFill>
                  <a:srgbClr val="404040"/>
                </a:solidFill>
              </a:rPr>
              <a:t>然后在页面中，即可以使用标签的方式引入了：</a:t>
            </a:r>
          </a:p>
          <a:p>
            <a:endParaRPr sz="1600">
              <a:solidFill>
                <a:srgbClr val="404040"/>
              </a:solidFill>
            </a:endParaRPr>
          </a:p>
          <a:p>
            <a:endParaRPr sz="1600">
              <a:solidFill>
                <a:srgbClr val="404040"/>
              </a:solidFill>
            </a:endParaRPr>
          </a:p>
          <a:p>
            <a:r>
              <a:rPr sz="1600">
                <a:solidFill>
                  <a:srgbClr val="404040"/>
                </a:solidFill>
              </a:rPr>
              <a:t>下面是完整的示例代码：</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64</a:t>
            </a:fld>
            <a:endParaRPr kumimoji="1" lang="zh-CN" altLang="en-US"/>
          </a:p>
        </p:txBody>
      </p:sp>
      <p:graphicFrame>
        <p:nvGraphicFramePr>
          <p:cNvPr id="5" name="表格 4"/>
          <p:cNvGraphicFramePr/>
          <p:nvPr/>
        </p:nvGraphicFramePr>
        <p:xfrm>
          <a:off x="922020" y="1539875"/>
          <a:ext cx="6400165" cy="579120"/>
        </p:xfrm>
        <a:graphic>
          <a:graphicData uri="http://schemas.openxmlformats.org/drawingml/2006/table">
            <a:tbl>
              <a:tblPr firstRow="1" bandRow="1">
                <a:tableStyleId>{5C22544A-7EE6-4342-B048-85BDC9FD1C3A}</a:tableStyleId>
              </a:tblPr>
              <a:tblGrid>
                <a:gridCol w="6400165"/>
              </a:tblGrid>
              <a:tr h="381000">
                <a:tc>
                  <a:txBody>
                    <a:bodyPr/>
                    <a:lstStyle/>
                    <a:p>
                      <a:pPr>
                        <a:buNone/>
                      </a:pPr>
                      <a:r>
                        <a:rPr sz="800" b="0">
                          <a:solidFill>
                            <a:srgbClr val="404040"/>
                          </a:solidFill>
                          <a:sym typeface="+mn-ea"/>
                        </a:rPr>
                        <a:t>import Sidebar from './components/Sidebar'</a:t>
                      </a:r>
                    </a:p>
                    <a:p>
                      <a:pPr>
                        <a:buNone/>
                      </a:pPr>
                      <a:r>
                        <a:rPr sz="800" b="0">
                          <a:solidFill>
                            <a:srgbClr val="404040"/>
                          </a:solidFill>
                          <a:sym typeface="+mn-ea"/>
                        </a:rPr>
                        <a:t>  export default {</a:t>
                      </a:r>
                    </a:p>
                    <a:p>
                      <a:pPr>
                        <a:buNone/>
                      </a:pPr>
                      <a:r>
                        <a:rPr sz="800" b="0">
                          <a:solidFill>
                            <a:srgbClr val="404040"/>
                          </a:solidFill>
                          <a:sym typeface="+mn-ea"/>
                        </a:rPr>
                        <a:t>    components: { 'sidebar': Sidebar }</a:t>
                      </a:r>
                    </a:p>
                    <a:p>
                      <a:pPr>
                        <a:buNone/>
                      </a:pPr>
                      <a:r>
                        <a:rPr sz="800" b="0">
                          <a:solidFill>
                            <a:srgbClr val="404040"/>
                          </a:solidFill>
                          <a:sym typeface="+mn-ea"/>
                        </a:rPr>
                        <a:t>  }</a:t>
                      </a:r>
                      <a:endParaRPr lang="zh-CN" altLang="en-US" sz="800" b="0">
                        <a:solidFill>
                          <a:srgbClr val="404040"/>
                        </a:solidFill>
                        <a:sym typeface="+mn-ea"/>
                      </a:endParaRPr>
                    </a:p>
                  </a:txBody>
                  <a:tcPr>
                    <a:solidFill>
                      <a:schemeClr val="bg2"/>
                    </a:solidFill>
                  </a:tcPr>
                </a:tc>
              </a:tr>
            </a:tbl>
          </a:graphicData>
        </a:graphic>
      </p:graphicFrame>
      <p:graphicFrame>
        <p:nvGraphicFramePr>
          <p:cNvPr id="6" name="表格 5"/>
          <p:cNvGraphicFramePr/>
          <p:nvPr/>
        </p:nvGraphicFramePr>
        <p:xfrm>
          <a:off x="922020" y="2667635"/>
          <a:ext cx="6400165" cy="579120"/>
        </p:xfrm>
        <a:graphic>
          <a:graphicData uri="http://schemas.openxmlformats.org/drawingml/2006/table">
            <a:tbl>
              <a:tblPr firstRow="1" bandRow="1">
                <a:tableStyleId>{5C22544A-7EE6-4342-B048-85BDC9FD1C3A}</a:tableStyleId>
              </a:tblPr>
              <a:tblGrid>
                <a:gridCol w="6400165"/>
              </a:tblGrid>
              <a:tr h="381000">
                <a:tc>
                  <a:txBody>
                    <a:bodyPr/>
                    <a:lstStyle/>
                    <a:p>
                      <a:pPr>
                        <a:buNone/>
                      </a:pPr>
                      <a:r>
                        <a:rPr lang="zh-CN" altLang="en-US" sz="800" b="0">
                          <a:solidFill>
                            <a:srgbClr val="404040"/>
                          </a:solidFill>
                          <a:sym typeface="+mn-ea"/>
                        </a:rPr>
                        <a:t>&lt;div class="col-sm-3"&gt;</a:t>
                      </a:r>
                    </a:p>
                    <a:p>
                      <a:pPr>
                        <a:buNone/>
                      </a:pPr>
                      <a:r>
                        <a:rPr lang="zh-CN" altLang="en-US" sz="800" b="0">
                          <a:solidFill>
                            <a:srgbClr val="404040"/>
                          </a:solidFill>
                          <a:sym typeface="+mn-ea"/>
                        </a:rPr>
                        <a:t>        &lt;sidebar&gt;&lt;/sidebar&gt;</a:t>
                      </a:r>
                    </a:p>
                    <a:p>
                      <a:pPr>
                        <a:buNone/>
                      </a:pPr>
                      <a:r>
                        <a:rPr lang="zh-CN" altLang="en-US" sz="800" b="0">
                          <a:solidFill>
                            <a:srgbClr val="404040"/>
                          </a:solidFill>
                          <a:sym typeface="+mn-ea"/>
                        </a:rPr>
                        <a:t>&lt;/div&gt;</a:t>
                      </a:r>
                    </a:p>
                  </a:txBody>
                  <a:tcP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7.4 Vue</a:t>
            </a:r>
            <a:r>
              <a:rPr kumimoji="1" lang="zh-CN" altLang="en-US" dirty="0" smtClean="0">
                <a:sym typeface="+mn-ea"/>
              </a:rPr>
              <a:t>单文件组件示例代码</a:t>
            </a:r>
          </a:p>
        </p:txBody>
      </p:sp>
      <p:sp>
        <p:nvSpPr>
          <p:cNvPr id="3" name="内容占位符 2"/>
          <p:cNvSpPr>
            <a:spLocks noGrp="1"/>
          </p:cNvSpPr>
          <p:nvPr>
            <p:ph idx="1"/>
          </p:nvPr>
        </p:nvSpPr>
        <p:spPr/>
        <p:txBody>
          <a:bodyPr/>
          <a:lstStyle/>
          <a:p>
            <a:pPr marL="0" indent="0">
              <a:buNone/>
            </a:pPr>
            <a:r>
              <a:rPr sz="1600">
                <a:solidFill>
                  <a:srgbClr val="404040"/>
                </a:solidFill>
              </a:rPr>
              <a:t>完整的示例代码：</a:t>
            </a:r>
            <a:r>
              <a:rPr lang="en-US" altLang="zh-CN" sz="1600">
                <a:solidFill>
                  <a:srgbClr val="404040"/>
                </a:solidFill>
              </a:rPr>
              <a:t>App.vue</a:t>
            </a:r>
            <a:r>
              <a:rPr sz="1600">
                <a:solidFill>
                  <a:srgbClr val="404040"/>
                </a:solidFill>
              </a:rPr>
              <a:t>引入了</a:t>
            </a:r>
            <a:r>
              <a:rPr lang="en-US" altLang="zh-CN" sz="1600">
                <a:solidFill>
                  <a:srgbClr val="404040"/>
                </a:solidFill>
              </a:rPr>
              <a:t>SiderBar.vue</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65</a:t>
            </a:fld>
            <a:endParaRPr kumimoji="1" lang="zh-CN" altLang="en-US"/>
          </a:p>
        </p:txBody>
      </p:sp>
      <p:graphicFrame>
        <p:nvGraphicFramePr>
          <p:cNvPr id="5" name="表格 4"/>
          <p:cNvGraphicFramePr/>
          <p:nvPr/>
        </p:nvGraphicFramePr>
        <p:xfrm>
          <a:off x="922020" y="1539875"/>
          <a:ext cx="6400165" cy="579120"/>
        </p:xfrm>
        <a:graphic>
          <a:graphicData uri="http://schemas.openxmlformats.org/drawingml/2006/table">
            <a:tbl>
              <a:tblPr firstRow="1" bandRow="1">
                <a:tableStyleId>{5C22544A-7EE6-4342-B048-85BDC9FD1C3A}</a:tableStyleId>
              </a:tblPr>
              <a:tblGrid>
                <a:gridCol w="6400165"/>
              </a:tblGrid>
              <a:tr h="381000">
                <a:tc>
                  <a:txBody>
                    <a:bodyPr/>
                    <a:lstStyle/>
                    <a:p>
                      <a:pPr>
                        <a:buNone/>
                      </a:pPr>
                      <a:r>
                        <a:rPr lang="zh-CN" altLang="en-US" sz="700" b="0">
                          <a:solidFill>
                            <a:srgbClr val="404040"/>
                          </a:solidFill>
                          <a:sym typeface="+mn-ea"/>
                        </a:rPr>
                        <a:t>&lt;template&gt;</a:t>
                      </a:r>
                    </a:p>
                    <a:p>
                      <a:pPr>
                        <a:buNone/>
                      </a:pPr>
                      <a:r>
                        <a:rPr lang="zh-CN" altLang="en-US" sz="700" b="0">
                          <a:solidFill>
                            <a:srgbClr val="404040"/>
                          </a:solidFill>
                          <a:sym typeface="+mn-ea"/>
                        </a:rPr>
                        <a:t>  &lt;div id="wrapper"&gt;</a:t>
                      </a:r>
                    </a:p>
                    <a:p>
                      <a:pPr>
                        <a:buNone/>
                      </a:pPr>
                      <a:r>
                        <a:rPr lang="zh-CN" altLang="en-US" sz="700" b="0">
                          <a:solidFill>
                            <a:srgbClr val="404040"/>
                          </a:solidFill>
                          <a:sym typeface="+mn-ea"/>
                        </a:rPr>
                        <a:t>    &lt;nav class="navbar navbar-default"&gt;</a:t>
                      </a:r>
                    </a:p>
                    <a:p>
                      <a:pPr>
                        <a:buNone/>
                      </a:pPr>
                      <a:r>
                        <a:rPr lang="zh-CN" altLang="en-US" sz="700" b="0">
                          <a:solidFill>
                            <a:srgbClr val="404040"/>
                          </a:solidFill>
                          <a:sym typeface="+mn-ea"/>
                        </a:rPr>
                        <a:t>      &lt;div class="container"&gt;</a:t>
                      </a:r>
                    </a:p>
                    <a:p>
                      <a:pPr>
                        <a:buNone/>
                      </a:pPr>
                      <a:r>
                        <a:rPr lang="zh-CN" altLang="en-US" sz="700" b="0">
                          <a:solidFill>
                            <a:srgbClr val="404040"/>
                          </a:solidFill>
                          <a:sym typeface="+mn-ea"/>
                        </a:rPr>
                        <a:t>        &lt;a class="navbar-brand" href="#"&gt;</a:t>
                      </a:r>
                    </a:p>
                    <a:p>
                      <a:pPr>
                        <a:buNone/>
                      </a:pPr>
                      <a:r>
                        <a:rPr lang="zh-CN" altLang="en-US" sz="700" b="0">
                          <a:solidFill>
                            <a:srgbClr val="404040"/>
                          </a:solidFill>
                          <a:sym typeface="+mn-ea"/>
                        </a:rPr>
                        <a:t>          &lt;i class="glyphicon glyphicon-time"&gt;&lt;/i&gt;</a:t>
                      </a:r>
                    </a:p>
                    <a:p>
                      <a:pPr>
                        <a:buNone/>
                      </a:pPr>
                      <a:r>
                        <a:rPr lang="zh-CN" altLang="en-US" sz="700" b="0">
                          <a:solidFill>
                            <a:srgbClr val="404040"/>
                          </a:solidFill>
                          <a:sym typeface="+mn-ea"/>
                        </a:rPr>
                        <a:t>          计划板</a:t>
                      </a:r>
                    </a:p>
                    <a:p>
                      <a:pPr>
                        <a:buNone/>
                      </a:pPr>
                      <a:r>
                        <a:rPr lang="zh-CN" altLang="en-US" sz="700" b="0">
                          <a:solidFill>
                            <a:srgbClr val="404040"/>
                          </a:solidFill>
                          <a:sym typeface="+mn-ea"/>
                        </a:rPr>
                        <a:t>        &lt;/a&gt;</a:t>
                      </a:r>
                    </a:p>
                    <a:p>
                      <a:pPr>
                        <a:buNone/>
                      </a:pPr>
                      <a:r>
                        <a:rPr lang="zh-CN" altLang="en-US" sz="700" b="0">
                          <a:solidFill>
                            <a:srgbClr val="404040"/>
                          </a:solidFill>
                          <a:sym typeface="+mn-ea"/>
                        </a:rPr>
                        <a:t>        &lt;ul class="nav navbar-nav"&gt;</a:t>
                      </a:r>
                    </a:p>
                    <a:p>
                      <a:pPr>
                        <a:buNone/>
                      </a:pPr>
                      <a:r>
                        <a:rPr lang="zh-CN" altLang="en-US" sz="700" b="0">
                          <a:solidFill>
                            <a:srgbClr val="404040"/>
                          </a:solidFill>
                          <a:sym typeface="+mn-ea"/>
                        </a:rPr>
                        <a:t>          &lt;li&gt;&lt;router-link to="/home"&gt;首页&lt;/router-link&gt;&lt;/li&gt;</a:t>
                      </a:r>
                    </a:p>
                    <a:p>
                      <a:pPr>
                        <a:buNone/>
                      </a:pPr>
                      <a:r>
                        <a:rPr lang="zh-CN" altLang="en-US" sz="700" b="0">
                          <a:solidFill>
                            <a:srgbClr val="404040"/>
                          </a:solidFill>
                          <a:sym typeface="+mn-ea"/>
                        </a:rPr>
                        <a:t>          &lt;li&gt;&lt;router-link to="/time-entries"&gt;计划列表&lt;/router-link&gt;&lt;/li&gt;</a:t>
                      </a:r>
                    </a:p>
                    <a:p>
                      <a:pPr>
                        <a:buNone/>
                      </a:pPr>
                      <a:r>
                        <a:rPr lang="zh-CN" altLang="en-US" sz="700" b="0">
                          <a:solidFill>
                            <a:srgbClr val="404040"/>
                          </a:solidFill>
                          <a:sym typeface="+mn-ea"/>
                        </a:rPr>
                        <a:t>        &lt;/ul&gt;</a:t>
                      </a:r>
                    </a:p>
                    <a:p>
                      <a:pPr>
                        <a:buNone/>
                      </a:pPr>
                      <a:r>
                        <a:rPr lang="zh-CN" altLang="en-US" sz="700" b="0">
                          <a:solidFill>
                            <a:srgbClr val="404040"/>
                          </a:solidFill>
                          <a:sym typeface="+mn-ea"/>
                        </a:rPr>
                        <a:t>      &lt;/div&gt;</a:t>
                      </a:r>
                    </a:p>
                    <a:p>
                      <a:pPr>
                        <a:buNone/>
                      </a:pPr>
                      <a:r>
                        <a:rPr lang="zh-CN" altLang="en-US" sz="700" b="0">
                          <a:solidFill>
                            <a:srgbClr val="404040"/>
                          </a:solidFill>
                          <a:sym typeface="+mn-ea"/>
                        </a:rPr>
                        <a:t>    &lt;/nav&gt;</a:t>
                      </a:r>
                    </a:p>
                    <a:p>
                      <a:pPr>
                        <a:buNone/>
                      </a:pPr>
                      <a:r>
                        <a:rPr lang="zh-CN" altLang="en-US" sz="700" b="0">
                          <a:solidFill>
                            <a:srgbClr val="404040"/>
                          </a:solidFill>
                          <a:sym typeface="+mn-ea"/>
                        </a:rPr>
                        <a:t>    &lt;div class="container"&gt;</a:t>
                      </a:r>
                    </a:p>
                    <a:p>
                      <a:pPr>
                        <a:buNone/>
                      </a:pPr>
                      <a:r>
                        <a:rPr lang="zh-CN" altLang="en-US" sz="700" b="0">
                          <a:solidFill>
                            <a:srgbClr val="404040"/>
                          </a:solidFill>
                          <a:sym typeface="+mn-ea"/>
                        </a:rPr>
                        <a:t>      &lt;div class="col-sm-3"&gt;</a:t>
                      </a:r>
                    </a:p>
                    <a:p>
                      <a:pPr>
                        <a:buNone/>
                      </a:pPr>
                      <a:r>
                        <a:rPr lang="zh-CN" altLang="en-US" sz="700" b="0">
                          <a:solidFill>
                            <a:srgbClr val="404040"/>
                          </a:solidFill>
                          <a:sym typeface="+mn-ea"/>
                        </a:rPr>
                        <a:t>        &lt;sidebar&gt;&lt;/sidebar&gt;</a:t>
                      </a:r>
                    </a:p>
                    <a:p>
                      <a:pPr>
                        <a:buNone/>
                      </a:pPr>
                      <a:r>
                        <a:rPr lang="zh-CN" altLang="en-US" sz="700" b="0">
                          <a:solidFill>
                            <a:srgbClr val="404040"/>
                          </a:solidFill>
                          <a:sym typeface="+mn-ea"/>
                        </a:rPr>
                        <a:t>      &lt;/div&gt;</a:t>
                      </a:r>
                    </a:p>
                    <a:p>
                      <a:pPr>
                        <a:buNone/>
                      </a:pPr>
                      <a:r>
                        <a:rPr lang="zh-CN" altLang="en-US" sz="700" b="0">
                          <a:solidFill>
                            <a:srgbClr val="404040"/>
                          </a:solidFill>
                          <a:sym typeface="+mn-ea"/>
                        </a:rPr>
                        <a:t>      &lt;div class="col-sm-9"&gt;</a:t>
                      </a:r>
                    </a:p>
                    <a:p>
                      <a:pPr>
                        <a:buNone/>
                      </a:pPr>
                      <a:r>
                        <a:rPr lang="zh-CN" altLang="en-US" sz="700" b="0">
                          <a:solidFill>
                            <a:srgbClr val="404040"/>
                          </a:solidFill>
                          <a:sym typeface="+mn-ea"/>
                        </a:rPr>
                        <a:t>        &lt;router-view&gt;&lt;/router-view&gt;</a:t>
                      </a:r>
                    </a:p>
                    <a:p>
                      <a:pPr>
                        <a:buNone/>
                      </a:pPr>
                      <a:r>
                        <a:rPr lang="zh-CN" altLang="en-US" sz="700" b="0">
                          <a:solidFill>
                            <a:srgbClr val="404040"/>
                          </a:solidFill>
                          <a:sym typeface="+mn-ea"/>
                        </a:rPr>
                        <a:t>      &lt;/div&gt;</a:t>
                      </a:r>
                    </a:p>
                    <a:p>
                      <a:pPr>
                        <a:buNone/>
                      </a:pPr>
                      <a:r>
                        <a:rPr lang="zh-CN" altLang="en-US" sz="700" b="0">
                          <a:solidFill>
                            <a:srgbClr val="404040"/>
                          </a:solidFill>
                          <a:sym typeface="+mn-ea"/>
                        </a:rPr>
                        <a:t>    &lt;/div&gt;</a:t>
                      </a:r>
                    </a:p>
                    <a:p>
                      <a:pPr>
                        <a:buNone/>
                      </a:pPr>
                      <a:r>
                        <a:rPr lang="zh-CN" altLang="en-US" sz="700" b="0">
                          <a:solidFill>
                            <a:srgbClr val="404040"/>
                          </a:solidFill>
                          <a:sym typeface="+mn-ea"/>
                        </a:rPr>
                        <a:t>  &lt;/div&gt;</a:t>
                      </a:r>
                    </a:p>
                    <a:p>
                      <a:pPr>
                        <a:buNone/>
                      </a:pPr>
                      <a:r>
                        <a:rPr lang="zh-CN" altLang="en-US" sz="700" b="0">
                          <a:solidFill>
                            <a:srgbClr val="404040"/>
                          </a:solidFill>
                          <a:sym typeface="+mn-ea"/>
                        </a:rPr>
                        <a:t>&lt;/template&gt;</a:t>
                      </a:r>
                    </a:p>
                    <a:p>
                      <a:pPr>
                        <a:buNone/>
                      </a:pPr>
                      <a:r>
                        <a:rPr lang="zh-CN" altLang="en-US" sz="700" b="0">
                          <a:solidFill>
                            <a:srgbClr val="404040"/>
                          </a:solidFill>
                          <a:sym typeface="+mn-ea"/>
                        </a:rPr>
                        <a:t>&lt;script&gt;</a:t>
                      </a:r>
                    </a:p>
                    <a:p>
                      <a:pPr>
                        <a:buNone/>
                      </a:pPr>
                      <a:r>
                        <a:rPr lang="zh-CN" altLang="en-US" sz="700" b="0">
                          <a:solidFill>
                            <a:srgbClr val="404040"/>
                          </a:solidFill>
                          <a:sym typeface="+mn-ea"/>
                        </a:rPr>
                        <a:t>  import Sidebar from './components/Sidebar'</a:t>
                      </a:r>
                    </a:p>
                    <a:p>
                      <a:pPr>
                        <a:buNone/>
                      </a:pPr>
                      <a:r>
                        <a:rPr lang="zh-CN" altLang="en-US" sz="700" b="0">
                          <a:solidFill>
                            <a:srgbClr val="404040"/>
                          </a:solidFill>
                          <a:sym typeface="+mn-ea"/>
                        </a:rPr>
                        <a:t>  export default {</a:t>
                      </a:r>
                    </a:p>
                    <a:p>
                      <a:pPr>
                        <a:buNone/>
                      </a:pPr>
                      <a:r>
                        <a:rPr lang="zh-CN" altLang="en-US" sz="700" b="0">
                          <a:solidFill>
                            <a:srgbClr val="404040"/>
                          </a:solidFill>
                          <a:sym typeface="+mn-ea"/>
                        </a:rPr>
                        <a:t>    components: { 'sidebar': Sidebar }</a:t>
                      </a:r>
                    </a:p>
                    <a:p>
                      <a:pPr>
                        <a:buNone/>
                      </a:pPr>
                      <a:r>
                        <a:rPr lang="zh-CN" altLang="en-US" sz="700" b="0">
                          <a:solidFill>
                            <a:srgbClr val="404040"/>
                          </a:solidFill>
                          <a:sym typeface="+mn-ea"/>
                        </a:rPr>
                        <a:t>  }</a:t>
                      </a:r>
                    </a:p>
                    <a:p>
                      <a:pPr>
                        <a:buNone/>
                      </a:pPr>
                      <a:r>
                        <a:rPr lang="zh-CN" altLang="en-US" sz="700" b="0">
                          <a:solidFill>
                            <a:srgbClr val="404040"/>
                          </a:solidFill>
                          <a:sym typeface="+mn-ea"/>
                        </a:rPr>
                        <a:t>&lt;/script&gt;</a:t>
                      </a:r>
                    </a:p>
                  </a:txBody>
                  <a:tcP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6050" y="2187708"/>
            <a:ext cx="4301560" cy="466182"/>
          </a:xfrm>
        </p:spPr>
        <p:txBody>
          <a:bodyPr>
            <a:noAutofit/>
          </a:bodyPr>
          <a:lstStyle/>
          <a:p>
            <a:r>
              <a:rPr kumimoji="1" lang="en-US" altLang="zh-CN" sz="3600" dirty="0" smtClean="0"/>
              <a:t>8.</a:t>
            </a:r>
            <a:r>
              <a:rPr kumimoji="1" lang="zh-CN" altLang="en-US" sz="3600" dirty="0" smtClean="0"/>
              <a:t>路由</a:t>
            </a:r>
          </a:p>
        </p:txBody>
      </p:sp>
      <p:grpSp>
        <p:nvGrpSpPr>
          <p:cNvPr id="20" name="组 19"/>
          <p:cNvGrpSpPr/>
          <p:nvPr/>
        </p:nvGrpSpPr>
        <p:grpSpPr>
          <a:xfrm>
            <a:off x="2339752" y="1779662"/>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29470"/>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8.1 </a:t>
            </a:r>
            <a:r>
              <a:rPr kumimoji="1" lang="zh-CN" altLang="en-US" dirty="0" smtClean="0"/>
              <a:t>官方路由</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67</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altLang="en-US" sz="1600" dirty="0" smtClean="0"/>
              <a:t>	由于</a:t>
            </a:r>
            <a:r>
              <a:rPr lang="zh-CN" altLang="en-US" sz="1600" dirty="0"/>
              <a:t>多个状态分散的跨越在许多组件和交互间各个角落，大型应用复杂度也经常逐渐增长。为了解决这个问题，</a:t>
            </a:r>
            <a:r>
              <a:rPr lang="en-US" altLang="zh-CN" sz="1600" dirty="0" err="1"/>
              <a:t>Vue</a:t>
            </a:r>
            <a:r>
              <a:rPr lang="en-US" altLang="zh-CN" sz="1600" dirty="0"/>
              <a:t> </a:t>
            </a:r>
            <a:r>
              <a:rPr lang="zh-CN" altLang="en-US" sz="1600" dirty="0"/>
              <a:t>提供 </a:t>
            </a:r>
            <a:r>
              <a:rPr lang="en-US" altLang="zh-CN" sz="1600" dirty="0">
                <a:hlinkClick r:id="rId2"/>
              </a:rPr>
              <a:t>vuex</a:t>
            </a:r>
            <a:r>
              <a:rPr lang="zh-CN" altLang="en-US" sz="1600" dirty="0"/>
              <a:t>： 我们有受到 </a:t>
            </a:r>
            <a:r>
              <a:rPr lang="en-US" altLang="zh-CN" sz="1600" dirty="0"/>
              <a:t>Elm </a:t>
            </a:r>
            <a:r>
              <a:rPr lang="zh-CN" altLang="en-US" sz="1600" dirty="0"/>
              <a:t>启发的状态管理库。</a:t>
            </a:r>
            <a:r>
              <a:rPr lang="en-US" altLang="zh-CN" sz="1600" dirty="0" err="1"/>
              <a:t>vuex</a:t>
            </a:r>
            <a:r>
              <a:rPr lang="en-US" altLang="zh-CN" sz="1600" dirty="0"/>
              <a:t> </a:t>
            </a:r>
            <a:r>
              <a:rPr lang="zh-CN" altLang="en-US" sz="1600" dirty="0"/>
              <a:t>甚至集成到 </a:t>
            </a:r>
            <a:r>
              <a:rPr lang="en-US" altLang="zh-CN" sz="1600" dirty="0">
                <a:hlinkClick r:id="rId3"/>
              </a:rPr>
              <a:t>vue-devtools</a:t>
            </a:r>
            <a:r>
              <a:rPr lang="zh-CN" altLang="en-US" sz="1600" dirty="0"/>
              <a:t>，无需配置即可访问时光旅行。</a:t>
            </a:r>
            <a:endParaRPr lang="zh-CN" altLang="en-US" sz="1600" dirty="0" smtClean="0"/>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8144" y="1635424"/>
            <a:ext cx="3131840" cy="31318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8.2 </a:t>
            </a:r>
            <a:r>
              <a:rPr kumimoji="1" lang="zh-CN" dirty="0" smtClean="0">
                <a:sym typeface="+mn-ea"/>
              </a:rPr>
              <a:t>安装</a:t>
            </a:r>
          </a:p>
        </p:txBody>
      </p:sp>
      <p:sp>
        <p:nvSpPr>
          <p:cNvPr id="3" name="内容占位符 2"/>
          <p:cNvSpPr>
            <a:spLocks noGrp="1"/>
          </p:cNvSpPr>
          <p:nvPr>
            <p:ph idx="1"/>
          </p:nvPr>
        </p:nvSpPr>
        <p:spPr/>
        <p:txBody>
          <a:bodyPr/>
          <a:lstStyle/>
          <a:p>
            <a:pPr marL="0" indent="0">
              <a:buNone/>
            </a:pPr>
            <a:r>
              <a:rPr sz="1600">
                <a:solidFill>
                  <a:srgbClr val="404040"/>
                </a:solidFill>
              </a:rPr>
              <a:t>通过</a:t>
            </a:r>
            <a:r>
              <a:rPr lang="en-US" altLang="zh-CN" sz="1600">
                <a:solidFill>
                  <a:srgbClr val="404040"/>
                </a:solidFill>
              </a:rPr>
              <a:t>npm</a:t>
            </a:r>
            <a:r>
              <a:rPr sz="1600">
                <a:solidFill>
                  <a:srgbClr val="404040"/>
                </a:solidFill>
              </a:rPr>
              <a:t>命令安装</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68</a:t>
            </a:fld>
            <a:endParaRPr kumimoji="1" lang="zh-CN" altLang="en-US"/>
          </a:p>
        </p:txBody>
      </p:sp>
      <p:graphicFrame>
        <p:nvGraphicFramePr>
          <p:cNvPr id="5" name="表格 4"/>
          <p:cNvGraphicFramePr/>
          <p:nvPr/>
        </p:nvGraphicFramePr>
        <p:xfrm>
          <a:off x="922020" y="1539875"/>
          <a:ext cx="6400165" cy="579120"/>
        </p:xfrm>
        <a:graphic>
          <a:graphicData uri="http://schemas.openxmlformats.org/drawingml/2006/table">
            <a:tbl>
              <a:tblPr firstRow="1" bandRow="1">
                <a:tableStyleId>{5C22544A-7EE6-4342-B048-85BDC9FD1C3A}</a:tableStyleId>
              </a:tblPr>
              <a:tblGrid>
                <a:gridCol w="6400165"/>
              </a:tblGrid>
              <a:tr h="381000">
                <a:tc>
                  <a:txBody>
                    <a:bodyPr/>
                    <a:lstStyle/>
                    <a:p>
                      <a:pPr>
                        <a:lnSpc>
                          <a:spcPct val="80000"/>
                        </a:lnSpc>
                        <a:buNone/>
                      </a:pPr>
                      <a:r>
                        <a:rPr lang="zh-CN" altLang="en-US" sz="1200" b="0">
                          <a:solidFill>
                            <a:srgbClr val="404040"/>
                          </a:solidFill>
                          <a:sym typeface="+mn-ea"/>
                        </a:rPr>
                        <a:t>npm install vue-router</a:t>
                      </a:r>
                    </a:p>
                  </a:txBody>
                  <a:tcPr anchor="ct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8.3 </a:t>
            </a:r>
            <a:r>
              <a:rPr kumimoji="1" lang="zh-CN" dirty="0" smtClean="0">
                <a:sym typeface="+mn-ea"/>
              </a:rPr>
              <a:t>基本使用</a:t>
            </a:r>
          </a:p>
        </p:txBody>
      </p:sp>
      <p:sp>
        <p:nvSpPr>
          <p:cNvPr id="3" name="内容占位符 2"/>
          <p:cNvSpPr>
            <a:spLocks noGrp="1"/>
          </p:cNvSpPr>
          <p:nvPr>
            <p:ph idx="1"/>
          </p:nvPr>
        </p:nvSpPr>
        <p:spPr>
          <a:xfrm>
            <a:off x="623892" y="834155"/>
            <a:ext cx="7836540" cy="3188493"/>
          </a:xfrm>
        </p:spPr>
        <p:txBody>
          <a:bodyPr/>
          <a:lstStyle/>
          <a:p>
            <a:pPr marL="0" indent="0">
              <a:buNone/>
            </a:pPr>
            <a:r>
              <a:rPr lang="en-US" altLang="zh-CN" sz="1600">
                <a:solidFill>
                  <a:srgbClr val="404040"/>
                </a:solidFill>
              </a:rPr>
              <a:t>1</a:t>
            </a:r>
            <a:r>
              <a:rPr sz="1600">
                <a:solidFill>
                  <a:srgbClr val="404040"/>
                </a:solidFill>
              </a:rPr>
              <a:t>、使用路由：在main.js中，需要明确安装路由功能</a:t>
            </a: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a:p>
            <a:pPr marL="0" indent="0">
              <a:buNone/>
            </a:pPr>
            <a:endParaRPr lang="en-US" altLang="zh-CN" sz="1600">
              <a:solidFill>
                <a:srgbClr val="404040"/>
              </a:solidFill>
            </a:endParaRPr>
          </a:p>
          <a:p>
            <a:pPr marL="0" indent="0">
              <a:buNone/>
            </a:pPr>
            <a:r>
              <a:rPr lang="en-US" altLang="zh-CN" sz="1600">
                <a:solidFill>
                  <a:srgbClr val="404040"/>
                </a:solidFill>
              </a:rPr>
              <a:t>2</a:t>
            </a:r>
            <a:r>
              <a:rPr sz="1600">
                <a:solidFill>
                  <a:srgbClr val="404040"/>
                </a:solidFill>
              </a:rPr>
              <a:t>、定义组件，这里使用从其他文件import进来</a:t>
            </a:r>
          </a:p>
          <a:p>
            <a:pPr marL="0" indent="0">
              <a:buNone/>
            </a:pPr>
            <a:endParaRPr sz="1600">
              <a:solidFill>
                <a:srgbClr val="404040"/>
              </a:solidFill>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69</a:t>
            </a:fld>
            <a:endParaRPr kumimoji="1" lang="zh-CN" altLang="en-US"/>
          </a:p>
        </p:txBody>
      </p:sp>
      <p:graphicFrame>
        <p:nvGraphicFramePr>
          <p:cNvPr id="5" name="表格 4"/>
          <p:cNvGraphicFramePr/>
          <p:nvPr/>
        </p:nvGraphicFramePr>
        <p:xfrm>
          <a:off x="922020" y="1293495"/>
          <a:ext cx="6400165" cy="1252220"/>
        </p:xfrm>
        <a:graphic>
          <a:graphicData uri="http://schemas.openxmlformats.org/drawingml/2006/table">
            <a:tbl>
              <a:tblPr firstRow="1" bandRow="1">
                <a:tableStyleId>{5C22544A-7EE6-4342-B048-85BDC9FD1C3A}</a:tableStyleId>
              </a:tblPr>
              <a:tblGrid>
                <a:gridCol w="6400165"/>
              </a:tblGrid>
              <a:tr h="1252220">
                <a:tc>
                  <a:txBody>
                    <a:bodyPr/>
                    <a:lstStyle/>
                    <a:p>
                      <a:pPr fontAlgn="auto">
                        <a:lnSpc>
                          <a:spcPct val="150000"/>
                        </a:lnSpc>
                        <a:buNone/>
                      </a:pPr>
                      <a:r>
                        <a:rPr lang="zh-CN" altLang="en-US" sz="1000" b="0">
                          <a:solidFill>
                            <a:srgbClr val="404040"/>
                          </a:solidFill>
                          <a:sym typeface="+mn-ea"/>
                        </a:rPr>
                        <a:t>import Vue from 'vue'</a:t>
                      </a:r>
                    </a:p>
                    <a:p>
                      <a:pPr fontAlgn="auto">
                        <a:lnSpc>
                          <a:spcPct val="150000"/>
                        </a:lnSpc>
                        <a:buNone/>
                      </a:pPr>
                      <a:r>
                        <a:rPr lang="zh-CN" altLang="en-US" sz="1000" b="0">
                          <a:solidFill>
                            <a:srgbClr val="404040"/>
                          </a:solidFill>
                          <a:sym typeface="+mn-ea"/>
                        </a:rPr>
                        <a:t>import VueRouter from 'vue-router'</a:t>
                      </a:r>
                    </a:p>
                    <a:p>
                      <a:pPr fontAlgn="auto">
                        <a:lnSpc>
                          <a:spcPct val="150000"/>
                        </a:lnSpc>
                        <a:buNone/>
                      </a:pPr>
                      <a:r>
                        <a:rPr lang="zh-CN" altLang="en-US" sz="1000" b="0">
                          <a:solidFill>
                            <a:srgbClr val="404040"/>
                          </a:solidFill>
                          <a:sym typeface="+mn-ea"/>
                        </a:rPr>
                        <a:t>import App from './App.vue'</a:t>
                      </a:r>
                    </a:p>
                    <a:p>
                      <a:pPr fontAlgn="auto">
                        <a:lnSpc>
                          <a:spcPct val="150000"/>
                        </a:lnSpc>
                        <a:buNone/>
                      </a:pPr>
                      <a:r>
                        <a:rPr lang="zh-CN" altLang="en-US" sz="1000" b="0">
                          <a:solidFill>
                            <a:srgbClr val="404040"/>
                          </a:solidFill>
                          <a:sym typeface="+mn-ea"/>
                        </a:rPr>
                        <a:t>Vue.use(VueRouter)</a:t>
                      </a:r>
                    </a:p>
                  </a:txBody>
                  <a:tcPr anchor="ctr">
                    <a:solidFill>
                      <a:schemeClr val="bg2"/>
                    </a:solidFill>
                  </a:tcPr>
                </a:tc>
              </a:tr>
            </a:tbl>
          </a:graphicData>
        </a:graphic>
      </p:graphicFrame>
      <p:graphicFrame>
        <p:nvGraphicFramePr>
          <p:cNvPr id="6" name="表格 5"/>
          <p:cNvGraphicFramePr/>
          <p:nvPr/>
        </p:nvGraphicFramePr>
        <p:xfrm>
          <a:off x="975995" y="3131820"/>
          <a:ext cx="6400165" cy="651510"/>
        </p:xfrm>
        <a:graphic>
          <a:graphicData uri="http://schemas.openxmlformats.org/drawingml/2006/table">
            <a:tbl>
              <a:tblPr firstRow="1" bandRow="1">
                <a:tableStyleId>{5C22544A-7EE6-4342-B048-85BDC9FD1C3A}</a:tableStyleId>
              </a:tblPr>
              <a:tblGrid>
                <a:gridCol w="6400165"/>
              </a:tblGrid>
              <a:tr h="651510">
                <a:tc>
                  <a:txBody>
                    <a:bodyPr/>
                    <a:lstStyle/>
                    <a:p>
                      <a:pPr fontAlgn="auto">
                        <a:lnSpc>
                          <a:spcPct val="150000"/>
                        </a:lnSpc>
                        <a:buNone/>
                      </a:pPr>
                      <a:r>
                        <a:rPr lang="zh-CN" altLang="en-US" sz="1000" b="0">
                          <a:solidFill>
                            <a:srgbClr val="404040"/>
                          </a:solidFill>
                          <a:sym typeface="+mn-ea"/>
                        </a:rPr>
                        <a:t>import index from './components/index.vue'</a:t>
                      </a:r>
                    </a:p>
                    <a:p>
                      <a:pPr fontAlgn="auto">
                        <a:lnSpc>
                          <a:spcPct val="150000"/>
                        </a:lnSpc>
                        <a:buNone/>
                      </a:pPr>
                      <a:r>
                        <a:rPr lang="zh-CN" altLang="en-US" sz="1000" b="0">
                          <a:solidFill>
                            <a:srgbClr val="404040"/>
                          </a:solidFill>
                          <a:sym typeface="+mn-ea"/>
                        </a:rPr>
                        <a:t>import hello from './components/hello.vue'</a:t>
                      </a:r>
                    </a:p>
                  </a:txBody>
                  <a:tcPr anchor="ct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1.4 </a:t>
            </a:r>
            <a:r>
              <a:rPr lang="zh-CN" altLang="en-US"/>
              <a:t>响应式原理的示例</a:t>
            </a:r>
          </a:p>
        </p:txBody>
      </p:sp>
      <p:sp>
        <p:nvSpPr>
          <p:cNvPr id="3" name="内容占位符 2"/>
          <p:cNvSpPr>
            <a:spLocks noGrp="1"/>
          </p:cNvSpPr>
          <p:nvPr>
            <p:ph idx="1"/>
          </p:nvPr>
        </p:nvSpPr>
        <p:spPr>
          <a:xfrm>
            <a:off x="624205" y="1051560"/>
            <a:ext cx="7836535" cy="3990340"/>
          </a:xfrm>
        </p:spPr>
        <p:txBody>
          <a:bodyPr/>
          <a:lstStyle/>
          <a:p>
            <a:pPr marL="0" indent="0">
              <a:buNone/>
            </a:pPr>
            <a:r>
              <a:rPr lang="zh-CN" altLang="en-US" sz="500"/>
              <a:t>&lt;!DOCTYPE html&gt;</a:t>
            </a:r>
          </a:p>
          <a:p>
            <a:pPr marL="0" indent="0">
              <a:buNone/>
            </a:pPr>
            <a:r>
              <a:rPr lang="zh-CN" altLang="en-US" sz="500"/>
              <a:t>&lt;html&gt;</a:t>
            </a:r>
          </a:p>
          <a:p>
            <a:pPr marL="0" indent="0">
              <a:buNone/>
            </a:pPr>
            <a:r>
              <a:rPr lang="zh-CN" altLang="en-US" sz="500"/>
              <a:t>	&lt;head&gt;</a:t>
            </a:r>
          </a:p>
          <a:p>
            <a:pPr marL="0" indent="0">
              <a:buNone/>
            </a:pPr>
            <a:r>
              <a:rPr lang="zh-CN" altLang="en-US" sz="500"/>
              <a:t>		&lt;meta charset="UTF-8"&gt;</a:t>
            </a:r>
          </a:p>
          <a:p>
            <a:pPr marL="0" indent="0">
              <a:buNone/>
            </a:pPr>
            <a:r>
              <a:rPr lang="zh-CN" altLang="en-US" sz="500"/>
              <a:t>		&lt;title&gt;&lt;/title&gt;</a:t>
            </a:r>
          </a:p>
          <a:p>
            <a:pPr marL="0" indent="0">
              <a:buNone/>
            </a:pPr>
            <a:r>
              <a:rPr lang="zh-CN" altLang="en-US" sz="500"/>
              <a:t>	&lt;/head&gt;</a:t>
            </a:r>
          </a:p>
          <a:p>
            <a:pPr marL="0" indent="0">
              <a:buNone/>
            </a:pPr>
            <a:r>
              <a:rPr lang="zh-CN" altLang="en-US" sz="500"/>
              <a:t>	&lt;body&gt;</a:t>
            </a:r>
          </a:p>
          <a:p>
            <a:pPr marL="0" indent="0">
              <a:buNone/>
            </a:pPr>
            <a:r>
              <a:rPr lang="zh-CN" altLang="en-US" sz="500"/>
              <a:t>		&lt;div id="demo"&gt;</a:t>
            </a:r>
          </a:p>
          <a:p>
            <a:pPr marL="0" indent="0">
              <a:buNone/>
            </a:pPr>
            <a:r>
              <a:rPr lang="zh-CN" altLang="en-US" sz="500"/>
              <a:t>			&lt;h5&gt;a是data内部的,是响应的:{{a}}&lt;/h5&gt;</a:t>
            </a:r>
          </a:p>
          <a:p>
            <a:pPr marL="0" indent="0">
              <a:buNone/>
            </a:pPr>
            <a:r>
              <a:rPr lang="zh-CN" altLang="en-US" sz="500"/>
              <a:t>			&lt;h5&gt;b是vm.b设置的,是非响应的:{{b}}&lt;/h5&gt;</a:t>
            </a:r>
          </a:p>
          <a:p>
            <a:pPr marL="0" indent="0">
              <a:buNone/>
            </a:pPr>
            <a:r>
              <a:rPr lang="zh-CN" altLang="en-US" sz="500"/>
              <a:t>			&lt;h5&gt;c是通过Vue.set响应的:{{extendData.c}}&lt;/h5&gt;</a:t>
            </a:r>
          </a:p>
          <a:p>
            <a:pPr marL="0" indent="0">
              <a:buNone/>
            </a:pPr>
            <a:r>
              <a:rPr lang="zh-CN" altLang="en-US" sz="500"/>
              <a:t>			&lt;h5&gt; Vue 不允许动态添加根级响应式属性，所以你必须在初始化实例前声明根级响应式属性，哪怕只是一个空值: {{message}}&lt;/h5&gt;</a:t>
            </a:r>
          </a:p>
          <a:p>
            <a:pPr marL="0" indent="0">
              <a:buNone/>
            </a:pPr>
            <a:r>
              <a:rPr lang="zh-CN" altLang="en-US" sz="500"/>
              <a:t>		&lt;/div&gt;</a:t>
            </a:r>
          </a:p>
          <a:p>
            <a:pPr marL="0" indent="0">
              <a:buNone/>
            </a:pPr>
            <a:r>
              <a:rPr lang="zh-CN" altLang="en-US" sz="500"/>
              <a:t>		&lt;script src="vue.js" type="text/javascript" charset="utf-8"&gt;&lt;/script&gt;</a:t>
            </a:r>
          </a:p>
          <a:p>
            <a:pPr marL="0" indent="0">
              <a:buNone/>
            </a:pPr>
            <a:r>
              <a:rPr lang="zh-CN" altLang="en-US" sz="500"/>
              <a:t>		&lt;script type="text/javascript"&gt;</a:t>
            </a:r>
          </a:p>
          <a:p>
            <a:pPr marL="0" indent="0">
              <a:buNone/>
            </a:pPr>
            <a:r>
              <a:rPr lang="zh-CN" altLang="en-US" sz="500"/>
              <a:t>			var vm = new Vue({</a:t>
            </a:r>
          </a:p>
          <a:p>
            <a:pPr marL="0" indent="0">
              <a:buNone/>
            </a:pPr>
            <a:r>
              <a:rPr lang="zh-CN" altLang="en-US" sz="500"/>
              <a:t>				el:'#demo',</a:t>
            </a:r>
          </a:p>
          <a:p>
            <a:pPr marL="0" indent="0">
              <a:buNone/>
            </a:pPr>
            <a:r>
              <a:rPr lang="zh-CN" altLang="en-US" sz="500"/>
              <a:t>				data:{</a:t>
            </a:r>
          </a:p>
          <a:p>
            <a:pPr marL="0" indent="0">
              <a:buNone/>
            </a:pPr>
            <a:r>
              <a:rPr lang="zh-CN" altLang="en-US" sz="500"/>
              <a:t>					a:'a',</a:t>
            </a:r>
          </a:p>
          <a:p>
            <a:pPr marL="0" indent="0">
              <a:buNone/>
            </a:pPr>
            <a:r>
              <a:rPr lang="zh-CN" altLang="en-US" sz="500"/>
              <a:t>					extendData:{},</a:t>
            </a:r>
          </a:p>
          <a:p>
            <a:pPr marL="0" indent="0">
              <a:buNone/>
            </a:pPr>
            <a:r>
              <a:rPr lang="zh-CN" altLang="en-US" sz="500"/>
              <a:t>					// 声明 message 为一个空值字符串</a:t>
            </a:r>
          </a:p>
          <a:p>
            <a:pPr marL="0" indent="0">
              <a:buNone/>
            </a:pPr>
            <a:r>
              <a:rPr lang="zh-CN" altLang="en-US" sz="500"/>
              <a:t>    				message: 'hello'</a:t>
            </a:r>
          </a:p>
          <a:p>
            <a:pPr marL="0" indent="0">
              <a:buNone/>
            </a:pPr>
            <a:r>
              <a:rPr lang="zh-CN" altLang="en-US" sz="500"/>
              <a:t>				}</a:t>
            </a:r>
          </a:p>
          <a:p>
            <a:pPr marL="0" indent="0">
              <a:buNone/>
            </a:pPr>
            <a:r>
              <a:rPr lang="zh-CN" altLang="en-US" sz="500"/>
              <a:t>			});</a:t>
            </a:r>
          </a:p>
          <a:p>
            <a:pPr marL="0" indent="0">
              <a:buNone/>
            </a:pPr>
            <a:r>
              <a:rPr lang="zh-CN" altLang="en-US" sz="500"/>
              <a:t>			vm.b = 'b';</a:t>
            </a:r>
          </a:p>
          <a:p>
            <a:pPr marL="0" indent="0">
              <a:buNone/>
            </a:pPr>
            <a:r>
              <a:rPr lang="zh-CN" altLang="en-US" sz="500"/>
              <a:t>			Vue.set(vm.extendData,'c','c');</a:t>
            </a:r>
          </a:p>
          <a:p>
            <a:pPr marL="0" indent="0">
              <a:buNone/>
            </a:pPr>
            <a:r>
              <a:rPr lang="zh-CN" altLang="en-US" sz="500"/>
              <a:t>			// 之后设置 `message` </a:t>
            </a:r>
          </a:p>
          <a:p>
            <a:pPr marL="0" indent="0">
              <a:buNone/>
            </a:pPr>
            <a:r>
              <a:rPr lang="zh-CN" altLang="en-US" sz="500"/>
              <a:t>			vm.message = 'new hello'</a:t>
            </a:r>
          </a:p>
          <a:p>
            <a:pPr marL="0" indent="0">
              <a:buNone/>
            </a:pPr>
            <a:r>
              <a:rPr lang="zh-CN" altLang="en-US" sz="500"/>
              <a:t>			vm.$el.textContent === 'new hello' // false</a:t>
            </a:r>
          </a:p>
          <a:p>
            <a:pPr marL="0" indent="0">
              <a:buNone/>
            </a:pPr>
            <a:r>
              <a:rPr lang="zh-CN" altLang="en-US" sz="500"/>
              <a:t>			Vue.nextTick(function () {</a:t>
            </a:r>
          </a:p>
          <a:p>
            <a:pPr marL="0" indent="0">
              <a:buNone/>
            </a:pPr>
            <a:r>
              <a:rPr lang="zh-CN" altLang="en-US" sz="500"/>
              <a:t>			  vm.$el.textContent === 'new hello' // true</a:t>
            </a:r>
          </a:p>
          <a:p>
            <a:pPr marL="0" indent="0">
              <a:buNone/>
            </a:pPr>
            <a:r>
              <a:rPr lang="zh-CN" altLang="en-US" sz="500"/>
              <a:t>			})</a:t>
            </a:r>
          </a:p>
          <a:p>
            <a:pPr marL="0" indent="0">
              <a:buNone/>
            </a:pPr>
            <a:r>
              <a:rPr lang="zh-CN" altLang="en-US" sz="500"/>
              <a:t>		&lt;/script&gt;</a:t>
            </a:r>
          </a:p>
          <a:p>
            <a:pPr marL="0" indent="0">
              <a:buNone/>
            </a:pPr>
            <a:r>
              <a:rPr lang="zh-CN" altLang="en-US" sz="500"/>
              <a:t>	&lt;/body&gt;</a:t>
            </a:r>
          </a:p>
          <a:p>
            <a:pPr marL="0" indent="0">
              <a:buNone/>
            </a:pPr>
            <a:r>
              <a:rPr lang="zh-CN" altLang="en-US" sz="500"/>
              <a:t>&lt;/html&gt;</a:t>
            </a: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7</a:t>
            </a:fld>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8.3 </a:t>
            </a:r>
            <a:r>
              <a:rPr kumimoji="1" lang="zh-CN" dirty="0" smtClean="0">
                <a:sym typeface="+mn-ea"/>
              </a:rPr>
              <a:t>基本使用</a:t>
            </a:r>
            <a:endParaRPr kumimoji="1" lang="zh-CN" altLang="en-US" dirty="0" smtClean="0">
              <a:sym typeface="+mn-ea"/>
            </a:endParaRPr>
          </a:p>
        </p:txBody>
      </p:sp>
      <p:sp>
        <p:nvSpPr>
          <p:cNvPr id="3" name="内容占位符 2"/>
          <p:cNvSpPr>
            <a:spLocks noGrp="1"/>
          </p:cNvSpPr>
          <p:nvPr>
            <p:ph idx="1"/>
          </p:nvPr>
        </p:nvSpPr>
        <p:spPr>
          <a:xfrm>
            <a:off x="623892" y="834155"/>
            <a:ext cx="7836540" cy="3188493"/>
          </a:xfrm>
        </p:spPr>
        <p:txBody>
          <a:bodyPr/>
          <a:lstStyle/>
          <a:p>
            <a:pPr marL="0" indent="0">
              <a:buNone/>
            </a:pPr>
            <a:r>
              <a:rPr lang="en-US" altLang="zh-CN" sz="1600">
                <a:solidFill>
                  <a:srgbClr val="404040"/>
                </a:solidFill>
              </a:rPr>
              <a:t>3</a:t>
            </a:r>
            <a:r>
              <a:rPr sz="1600">
                <a:solidFill>
                  <a:srgbClr val="404040"/>
                </a:solidFill>
              </a:rPr>
              <a:t>、定义路由</a:t>
            </a: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a:p>
            <a:pPr marL="0" indent="0">
              <a:buNone/>
            </a:pPr>
            <a:r>
              <a:rPr lang="en-US" altLang="zh-CN" sz="1600">
                <a:solidFill>
                  <a:srgbClr val="404040"/>
                </a:solidFill>
              </a:rPr>
              <a:t>4</a:t>
            </a:r>
            <a:r>
              <a:rPr sz="1600">
                <a:solidFill>
                  <a:srgbClr val="404040"/>
                </a:solidFill>
              </a:rPr>
              <a:t>、创建 router 实例，然后传 routes 配置</a:t>
            </a:r>
          </a:p>
          <a:p>
            <a:pPr marL="0" indent="0">
              <a:buNone/>
            </a:pPr>
            <a:endParaRPr sz="1600">
              <a:solidFill>
                <a:srgbClr val="404040"/>
              </a:solidFill>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70</a:t>
            </a:fld>
            <a:endParaRPr kumimoji="1" lang="zh-CN" altLang="en-US"/>
          </a:p>
        </p:txBody>
      </p:sp>
      <p:graphicFrame>
        <p:nvGraphicFramePr>
          <p:cNvPr id="5" name="表格 4"/>
          <p:cNvGraphicFramePr/>
          <p:nvPr/>
        </p:nvGraphicFramePr>
        <p:xfrm>
          <a:off x="922020" y="1293495"/>
          <a:ext cx="6400165" cy="1005840"/>
        </p:xfrm>
        <a:graphic>
          <a:graphicData uri="http://schemas.openxmlformats.org/drawingml/2006/table">
            <a:tbl>
              <a:tblPr firstRow="1" bandRow="1">
                <a:tableStyleId>{5C22544A-7EE6-4342-B048-85BDC9FD1C3A}</a:tableStyleId>
              </a:tblPr>
              <a:tblGrid>
                <a:gridCol w="6400165"/>
              </a:tblGrid>
              <a:tr h="1005840">
                <a:tc>
                  <a:txBody>
                    <a:bodyPr/>
                    <a:lstStyle/>
                    <a:p>
                      <a:pPr fontAlgn="auto">
                        <a:lnSpc>
                          <a:spcPct val="150000"/>
                        </a:lnSpc>
                        <a:buNone/>
                      </a:pPr>
                      <a:r>
                        <a:rPr lang="zh-CN" altLang="en-US" sz="1000" b="0">
                          <a:solidFill>
                            <a:srgbClr val="404040"/>
                          </a:solidFill>
                          <a:sym typeface="+mn-ea"/>
                        </a:rPr>
                        <a:t>const routes = [</a:t>
                      </a:r>
                    </a:p>
                    <a:p>
                      <a:pPr fontAlgn="auto">
                        <a:lnSpc>
                          <a:spcPct val="150000"/>
                        </a:lnSpc>
                        <a:buNone/>
                      </a:pPr>
                      <a:r>
                        <a:rPr lang="zh-CN" altLang="en-US" sz="1000" b="0">
                          <a:solidFill>
                            <a:srgbClr val="404040"/>
                          </a:solidFill>
                          <a:sym typeface="+mn-ea"/>
                        </a:rPr>
                        <a:t>    { path: '/index', component: index },</a:t>
                      </a:r>
                    </a:p>
                    <a:p>
                      <a:pPr fontAlgn="auto">
                        <a:lnSpc>
                          <a:spcPct val="150000"/>
                        </a:lnSpc>
                        <a:buNone/>
                      </a:pPr>
                      <a:r>
                        <a:rPr lang="zh-CN" altLang="en-US" sz="1000" b="0">
                          <a:solidFill>
                            <a:srgbClr val="404040"/>
                          </a:solidFill>
                          <a:sym typeface="+mn-ea"/>
                        </a:rPr>
                        <a:t>    { path: '/hello', component: hello },</a:t>
                      </a:r>
                    </a:p>
                    <a:p>
                      <a:pPr fontAlgn="auto">
                        <a:lnSpc>
                          <a:spcPct val="150000"/>
                        </a:lnSpc>
                        <a:buNone/>
                      </a:pPr>
                      <a:r>
                        <a:rPr lang="zh-CN" altLang="en-US" sz="1000" b="0">
                          <a:solidFill>
                            <a:srgbClr val="404040"/>
                          </a:solidFill>
                          <a:sym typeface="+mn-ea"/>
                        </a:rPr>
                        <a:t>]</a:t>
                      </a:r>
                    </a:p>
                  </a:txBody>
                  <a:tcPr anchor="ctr">
                    <a:solidFill>
                      <a:schemeClr val="bg2"/>
                    </a:solidFill>
                  </a:tcPr>
                </a:tc>
              </a:tr>
            </a:tbl>
          </a:graphicData>
        </a:graphic>
      </p:graphicFrame>
      <p:graphicFrame>
        <p:nvGraphicFramePr>
          <p:cNvPr id="6" name="表格 5"/>
          <p:cNvGraphicFramePr/>
          <p:nvPr/>
        </p:nvGraphicFramePr>
        <p:xfrm>
          <a:off x="922020" y="2776855"/>
          <a:ext cx="6400165" cy="777240"/>
        </p:xfrm>
        <a:graphic>
          <a:graphicData uri="http://schemas.openxmlformats.org/drawingml/2006/table">
            <a:tbl>
              <a:tblPr firstRow="1" bandRow="1">
                <a:tableStyleId>{5C22544A-7EE6-4342-B048-85BDC9FD1C3A}</a:tableStyleId>
              </a:tblPr>
              <a:tblGrid>
                <a:gridCol w="6400165"/>
              </a:tblGrid>
              <a:tr h="651510">
                <a:tc>
                  <a:txBody>
                    <a:bodyPr/>
                    <a:lstStyle/>
                    <a:p>
                      <a:pPr fontAlgn="auto">
                        <a:lnSpc>
                          <a:spcPct val="150000"/>
                        </a:lnSpc>
                        <a:buNone/>
                      </a:pPr>
                      <a:r>
                        <a:rPr lang="zh-CN" altLang="en-US" sz="1000" b="0">
                          <a:solidFill>
                            <a:srgbClr val="404040"/>
                          </a:solidFill>
                          <a:sym typeface="+mn-ea"/>
                        </a:rPr>
                        <a:t>const router = new VueRouter({</a:t>
                      </a:r>
                    </a:p>
                    <a:p>
                      <a:pPr fontAlgn="auto">
                        <a:lnSpc>
                          <a:spcPct val="150000"/>
                        </a:lnSpc>
                        <a:buNone/>
                      </a:pPr>
                      <a:r>
                        <a:rPr lang="zh-CN" altLang="en-US" sz="1000" b="0">
                          <a:solidFill>
                            <a:srgbClr val="404040"/>
                          </a:solidFill>
                          <a:sym typeface="+mn-ea"/>
                        </a:rPr>
                        <a:t>  routes</a:t>
                      </a:r>
                    </a:p>
                    <a:p>
                      <a:pPr fontAlgn="auto">
                        <a:lnSpc>
                          <a:spcPct val="150000"/>
                        </a:lnSpc>
                        <a:buNone/>
                      </a:pPr>
                      <a:r>
                        <a:rPr lang="zh-CN" altLang="en-US" sz="1000" b="0">
                          <a:solidFill>
                            <a:srgbClr val="404040"/>
                          </a:solidFill>
                          <a:sym typeface="+mn-ea"/>
                        </a:rPr>
                        <a:t>})</a:t>
                      </a:r>
                    </a:p>
                  </a:txBody>
                  <a:tcPr anchor="ct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8.3 </a:t>
            </a:r>
            <a:r>
              <a:rPr kumimoji="1" lang="zh-CN" dirty="0" smtClean="0">
                <a:sym typeface="+mn-ea"/>
              </a:rPr>
              <a:t>基本使用</a:t>
            </a:r>
            <a:endParaRPr kumimoji="1" lang="zh-CN" altLang="en-US" dirty="0" smtClean="0">
              <a:sym typeface="+mn-ea"/>
            </a:endParaRPr>
          </a:p>
        </p:txBody>
      </p:sp>
      <p:sp>
        <p:nvSpPr>
          <p:cNvPr id="3" name="内容占位符 2"/>
          <p:cNvSpPr>
            <a:spLocks noGrp="1"/>
          </p:cNvSpPr>
          <p:nvPr>
            <p:ph idx="1"/>
          </p:nvPr>
        </p:nvSpPr>
        <p:spPr>
          <a:xfrm>
            <a:off x="623892" y="834155"/>
            <a:ext cx="7836540" cy="3188493"/>
          </a:xfrm>
        </p:spPr>
        <p:txBody>
          <a:bodyPr/>
          <a:lstStyle/>
          <a:p>
            <a:pPr marL="0" indent="0">
              <a:buNone/>
            </a:pPr>
            <a:r>
              <a:rPr lang="en-US" altLang="zh-CN" sz="1600">
                <a:solidFill>
                  <a:srgbClr val="404040"/>
                </a:solidFill>
              </a:rPr>
              <a:t>5</a:t>
            </a:r>
            <a:r>
              <a:rPr sz="1600">
                <a:solidFill>
                  <a:srgbClr val="404040"/>
                </a:solidFill>
              </a:rPr>
              <a:t>、创建和挂载根实例。通过 router 配置参数注入路由，从而让整个应用都有路由功能</a:t>
            </a: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71</a:t>
            </a:fld>
            <a:endParaRPr kumimoji="1" lang="zh-CN" altLang="en-US"/>
          </a:p>
        </p:txBody>
      </p:sp>
      <p:graphicFrame>
        <p:nvGraphicFramePr>
          <p:cNvPr id="5" name="表格 4"/>
          <p:cNvGraphicFramePr/>
          <p:nvPr/>
        </p:nvGraphicFramePr>
        <p:xfrm>
          <a:off x="936625" y="1800860"/>
          <a:ext cx="6400165" cy="1234440"/>
        </p:xfrm>
        <a:graphic>
          <a:graphicData uri="http://schemas.openxmlformats.org/drawingml/2006/table">
            <a:tbl>
              <a:tblPr firstRow="1" bandRow="1">
                <a:tableStyleId>{5C22544A-7EE6-4342-B048-85BDC9FD1C3A}</a:tableStyleId>
              </a:tblPr>
              <a:tblGrid>
                <a:gridCol w="6400165"/>
              </a:tblGrid>
              <a:tr h="998855">
                <a:tc>
                  <a:txBody>
                    <a:bodyPr/>
                    <a:lstStyle/>
                    <a:p>
                      <a:pPr fontAlgn="auto">
                        <a:lnSpc>
                          <a:spcPct val="150000"/>
                        </a:lnSpc>
                        <a:buNone/>
                      </a:pPr>
                      <a:r>
                        <a:rPr lang="zh-CN" altLang="en-US" sz="1000" b="0">
                          <a:solidFill>
                            <a:srgbClr val="404040"/>
                          </a:solidFill>
                          <a:sym typeface="+mn-ea"/>
                        </a:rPr>
                        <a:t>const app = new Vue({</a:t>
                      </a:r>
                    </a:p>
                    <a:p>
                      <a:pPr fontAlgn="auto">
                        <a:lnSpc>
                          <a:spcPct val="150000"/>
                        </a:lnSpc>
                        <a:buNone/>
                      </a:pPr>
                      <a:r>
                        <a:rPr lang="zh-CN" altLang="en-US" sz="1000" b="0">
                          <a:solidFill>
                            <a:srgbClr val="404040"/>
                          </a:solidFill>
                          <a:sym typeface="+mn-ea"/>
                        </a:rPr>
                        <a:t>  el: '#app',</a:t>
                      </a:r>
                    </a:p>
                    <a:p>
                      <a:pPr fontAlgn="auto">
                        <a:lnSpc>
                          <a:spcPct val="150000"/>
                        </a:lnSpc>
                        <a:buNone/>
                      </a:pPr>
                      <a:r>
                        <a:rPr lang="zh-CN" altLang="en-US" sz="1000" b="0">
                          <a:solidFill>
                            <a:srgbClr val="404040"/>
                          </a:solidFill>
                          <a:sym typeface="+mn-ea"/>
                        </a:rPr>
                        <a:t>  router</a:t>
                      </a:r>
                    </a:p>
                    <a:p>
                      <a:pPr fontAlgn="auto">
                        <a:lnSpc>
                          <a:spcPct val="150000"/>
                        </a:lnSpc>
                        <a:buNone/>
                      </a:pPr>
                      <a:r>
                        <a:rPr lang="zh-CN" altLang="en-US" sz="1000" b="0">
                          <a:solidFill>
                            <a:srgbClr val="404040"/>
                          </a:solidFill>
                          <a:sym typeface="+mn-ea"/>
                        </a:rPr>
                        <a:t>  ...App</a:t>
                      </a:r>
                    </a:p>
                    <a:p>
                      <a:pPr fontAlgn="auto">
                        <a:lnSpc>
                          <a:spcPct val="150000"/>
                        </a:lnSpc>
                        <a:buNone/>
                      </a:pPr>
                      <a:r>
                        <a:rPr lang="zh-CN" altLang="en-US" sz="1000" b="0">
                          <a:solidFill>
                            <a:srgbClr val="404040"/>
                          </a:solidFill>
                          <a:sym typeface="+mn-ea"/>
                        </a:rPr>
                        <a:t>})</a:t>
                      </a:r>
                    </a:p>
                  </a:txBody>
                  <a:tcPr anchor="ct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8.4 </a:t>
            </a:r>
            <a:r>
              <a:rPr kumimoji="1" dirty="0" smtClean="0">
                <a:sym typeface="+mn-ea"/>
              </a:rPr>
              <a:t>重定向 redirect</a:t>
            </a:r>
          </a:p>
        </p:txBody>
      </p:sp>
      <p:sp>
        <p:nvSpPr>
          <p:cNvPr id="3" name="内容占位符 2"/>
          <p:cNvSpPr>
            <a:spLocks noGrp="1"/>
          </p:cNvSpPr>
          <p:nvPr>
            <p:ph idx="1"/>
          </p:nvPr>
        </p:nvSpPr>
        <p:spPr>
          <a:xfrm>
            <a:off x="623892" y="834155"/>
            <a:ext cx="7836540" cy="3188493"/>
          </a:xfrm>
        </p:spPr>
        <p:txBody>
          <a:bodyPr/>
          <a:lstStyle/>
          <a:p>
            <a:pPr marL="0" indent="0">
              <a:buNone/>
            </a:pPr>
            <a:r>
              <a:rPr sz="1600">
                <a:solidFill>
                  <a:srgbClr val="404040"/>
                </a:solidFill>
              </a:rPr>
              <a:t>路由不仅仅能够关联</a:t>
            </a:r>
            <a:r>
              <a:rPr lang="en-US" altLang="zh-CN" sz="1600">
                <a:solidFill>
                  <a:srgbClr val="404040"/>
                </a:solidFill>
              </a:rPr>
              <a:t>Vue</a:t>
            </a:r>
            <a:r>
              <a:rPr sz="1600">
                <a:solidFill>
                  <a:srgbClr val="404040"/>
                </a:solidFill>
              </a:rPr>
              <a:t>组件，也可以进行页面的重定向</a:t>
            </a: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72</a:t>
            </a:fld>
            <a:endParaRPr kumimoji="1" lang="zh-CN" altLang="en-US"/>
          </a:p>
        </p:txBody>
      </p:sp>
      <p:graphicFrame>
        <p:nvGraphicFramePr>
          <p:cNvPr id="5" name="表格 4"/>
          <p:cNvGraphicFramePr/>
          <p:nvPr/>
        </p:nvGraphicFramePr>
        <p:xfrm>
          <a:off x="922020" y="1293495"/>
          <a:ext cx="6400165" cy="1005840"/>
        </p:xfrm>
        <a:graphic>
          <a:graphicData uri="http://schemas.openxmlformats.org/drawingml/2006/table">
            <a:tbl>
              <a:tblPr firstRow="1" bandRow="1">
                <a:tableStyleId>{5C22544A-7EE6-4342-B048-85BDC9FD1C3A}</a:tableStyleId>
              </a:tblPr>
              <a:tblGrid>
                <a:gridCol w="6400165"/>
              </a:tblGrid>
              <a:tr h="1005840">
                <a:tc>
                  <a:txBody>
                    <a:bodyPr/>
                    <a:lstStyle/>
                    <a:p>
                      <a:pPr fontAlgn="auto">
                        <a:lnSpc>
                          <a:spcPct val="150000"/>
                        </a:lnSpc>
                        <a:buNone/>
                      </a:pPr>
                      <a:r>
                        <a:rPr lang="zh-CN" altLang="en-US" sz="1000" b="0">
                          <a:solidFill>
                            <a:srgbClr val="404040"/>
                          </a:solidFill>
                          <a:sym typeface="+mn-ea"/>
                        </a:rPr>
                        <a:t>const routes = [</a:t>
                      </a:r>
                    </a:p>
                    <a:p>
                      <a:pPr fontAlgn="auto">
                        <a:lnSpc>
                          <a:spcPct val="150000"/>
                        </a:lnSpc>
                        <a:buNone/>
                      </a:pPr>
                      <a:r>
                        <a:rPr lang="zh-CN" altLang="en-US" sz="1000" b="0">
                          <a:solidFill>
                            <a:srgbClr val="404040"/>
                          </a:solidFill>
                          <a:sym typeface="+mn-ea"/>
                        </a:rPr>
                        <a:t>    { path: '/', redirect: '/index'},     // 这样进/ 就会跳转到/index</a:t>
                      </a:r>
                    </a:p>
                    <a:p>
                      <a:pPr fontAlgn="auto">
                        <a:lnSpc>
                          <a:spcPct val="150000"/>
                        </a:lnSpc>
                        <a:buNone/>
                      </a:pPr>
                      <a:r>
                        <a:rPr lang="zh-CN" altLang="en-US" sz="1000" b="0">
                          <a:solidFill>
                            <a:srgbClr val="404040"/>
                          </a:solidFill>
                          <a:sym typeface="+mn-ea"/>
                        </a:rPr>
                        <a:t>    { path: '/index', component: index }</a:t>
                      </a:r>
                    </a:p>
                    <a:p>
                      <a:pPr fontAlgn="auto">
                        <a:lnSpc>
                          <a:spcPct val="150000"/>
                        </a:lnSpc>
                        <a:buNone/>
                      </a:pPr>
                      <a:r>
                        <a:rPr lang="zh-CN" altLang="en-US" sz="1000" b="0">
                          <a:solidFill>
                            <a:srgbClr val="404040"/>
                          </a:solidFill>
                          <a:sym typeface="+mn-ea"/>
                        </a:rPr>
                        <a:t>]</a:t>
                      </a:r>
                    </a:p>
                  </a:txBody>
                  <a:tcPr anchor="ct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8.4 </a:t>
            </a:r>
            <a:r>
              <a:rPr kumimoji="1" dirty="0" smtClean="0">
                <a:sym typeface="+mn-ea"/>
              </a:rPr>
              <a:t>嵌套路由</a:t>
            </a:r>
          </a:p>
        </p:txBody>
      </p:sp>
      <p:sp>
        <p:nvSpPr>
          <p:cNvPr id="3" name="内容占位符 2"/>
          <p:cNvSpPr>
            <a:spLocks noGrp="1"/>
          </p:cNvSpPr>
          <p:nvPr>
            <p:ph idx="1"/>
          </p:nvPr>
        </p:nvSpPr>
        <p:spPr>
          <a:xfrm>
            <a:off x="623892" y="834155"/>
            <a:ext cx="7836540" cy="3188493"/>
          </a:xfrm>
        </p:spPr>
        <p:txBody>
          <a:bodyPr/>
          <a:lstStyle/>
          <a:p>
            <a:pPr marL="0" indent="0">
              <a:buNone/>
            </a:pPr>
            <a:r>
              <a:rPr sz="1600">
                <a:solidFill>
                  <a:srgbClr val="404040"/>
                </a:solidFill>
              </a:rPr>
              <a:t>实际应用界面，通常由多层嵌套的组件组合而成。 </a:t>
            </a:r>
          </a:p>
          <a:p>
            <a:pPr marL="0" indent="0">
              <a:buNone/>
            </a:pPr>
            <a:r>
              <a:rPr sz="1600">
                <a:solidFill>
                  <a:srgbClr val="404040"/>
                </a:solidFill>
              </a:rPr>
              <a:t>比如，我们 “首页”组件中，还嵌套着 “登录”和 “注册”组件，那么URL对应就是/home/login和/home/reg</a:t>
            </a: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73</a:t>
            </a:fld>
            <a:endParaRPr kumimoji="1" lang="zh-CN" altLang="en-US"/>
          </a:p>
        </p:txBody>
      </p:sp>
      <p:graphicFrame>
        <p:nvGraphicFramePr>
          <p:cNvPr id="5" name="表格 4"/>
          <p:cNvGraphicFramePr/>
          <p:nvPr/>
        </p:nvGraphicFramePr>
        <p:xfrm>
          <a:off x="878840" y="2069465"/>
          <a:ext cx="6400165" cy="2834640"/>
        </p:xfrm>
        <a:graphic>
          <a:graphicData uri="http://schemas.openxmlformats.org/drawingml/2006/table">
            <a:tbl>
              <a:tblPr firstRow="1" bandRow="1">
                <a:tableStyleId>{5C22544A-7EE6-4342-B048-85BDC9FD1C3A}</a:tableStyleId>
              </a:tblPr>
              <a:tblGrid>
                <a:gridCol w="6400165"/>
              </a:tblGrid>
              <a:tr h="1005840">
                <a:tc>
                  <a:txBody>
                    <a:bodyPr/>
                    <a:lstStyle/>
                    <a:p>
                      <a:pPr fontAlgn="auto">
                        <a:lnSpc>
                          <a:spcPct val="150000"/>
                        </a:lnSpc>
                        <a:buNone/>
                      </a:pPr>
                      <a:r>
                        <a:rPr lang="zh-CN" altLang="en-US" sz="1000" b="0">
                          <a:solidFill>
                            <a:srgbClr val="404040"/>
                          </a:solidFill>
                          <a:sym typeface="+mn-ea"/>
                        </a:rPr>
                        <a:t>const routes = [</a:t>
                      </a:r>
                    </a:p>
                    <a:p>
                      <a:pPr fontAlgn="auto">
                        <a:lnSpc>
                          <a:spcPct val="150000"/>
                        </a:lnSpc>
                        <a:buNone/>
                      </a:pPr>
                      <a:r>
                        <a:rPr lang="zh-CN" altLang="en-US" sz="1000" b="0">
                          <a:solidFill>
                            <a:srgbClr val="404040"/>
                          </a:solidFill>
                          <a:sym typeface="+mn-ea"/>
                        </a:rPr>
                        <a:t>             { path: '/', redirect: '/home' },</a:t>
                      </a:r>
                    </a:p>
                    <a:p>
                      <a:pPr fontAlgn="auto">
                        <a:lnSpc>
                          <a:spcPct val="150000"/>
                        </a:lnSpc>
                        <a:buNone/>
                      </a:pPr>
                      <a:r>
                        <a:rPr lang="zh-CN" altLang="en-US" sz="1000" b="0">
                          <a:solidFill>
                            <a:srgbClr val="404040"/>
                          </a:solidFill>
                          <a:sym typeface="+mn-ea"/>
                        </a:rPr>
                        <a:t>            { </a:t>
                      </a:r>
                    </a:p>
                    <a:p>
                      <a:pPr fontAlgn="auto">
                        <a:lnSpc>
                          <a:spcPct val="150000"/>
                        </a:lnSpc>
                        <a:buNone/>
                      </a:pPr>
                      <a:r>
                        <a:rPr lang="zh-CN" altLang="en-US" sz="1000" b="0">
                          <a:solidFill>
                            <a:srgbClr val="404040"/>
                          </a:solidFill>
                          <a:sym typeface="+mn-ea"/>
                        </a:rPr>
                        <a:t>                path: '/home', </a:t>
                      </a:r>
                    </a:p>
                    <a:p>
                      <a:pPr fontAlgn="auto">
                        <a:lnSpc>
                          <a:spcPct val="150000"/>
                        </a:lnSpc>
                        <a:buNone/>
                      </a:pPr>
                      <a:r>
                        <a:rPr lang="zh-CN" altLang="en-US" sz="1000" b="0">
                          <a:solidFill>
                            <a:srgbClr val="404040"/>
                          </a:solidFill>
                          <a:sym typeface="+mn-ea"/>
                        </a:rPr>
                        <a:t>                component: Home, </a:t>
                      </a:r>
                    </a:p>
                    <a:p>
                      <a:pPr fontAlgn="auto">
                        <a:lnSpc>
                          <a:spcPct val="150000"/>
                        </a:lnSpc>
                        <a:buNone/>
                      </a:pPr>
                      <a:r>
                        <a:rPr lang="zh-CN" altLang="en-US" sz="1000" b="0">
                          <a:solidFill>
                            <a:srgbClr val="404040"/>
                          </a:solidFill>
                          <a:sym typeface="+mn-ea"/>
                        </a:rPr>
                        <a:t>                children:[</a:t>
                      </a:r>
                    </a:p>
                    <a:p>
                      <a:pPr fontAlgn="auto">
                        <a:lnSpc>
                          <a:spcPct val="150000"/>
                        </a:lnSpc>
                        <a:buNone/>
                      </a:pPr>
                      <a:r>
                        <a:rPr lang="zh-CN" altLang="en-US" sz="1000" b="0">
                          <a:solidFill>
                            <a:srgbClr val="404040"/>
                          </a:solidFill>
                          <a:sym typeface="+mn-ea"/>
                        </a:rPr>
                        <a:t>                    { path: '/home/login', component: Login},</a:t>
                      </a:r>
                    </a:p>
                    <a:p>
                      <a:pPr fontAlgn="auto">
                        <a:lnSpc>
                          <a:spcPct val="150000"/>
                        </a:lnSpc>
                        <a:buNone/>
                      </a:pPr>
                      <a:r>
                        <a:rPr lang="zh-CN" altLang="en-US" sz="1000" b="0">
                          <a:solidFill>
                            <a:srgbClr val="404040"/>
                          </a:solidFill>
                          <a:sym typeface="+mn-ea"/>
                        </a:rPr>
                        <a:t>                    { path: '/home/reg', component: Reg}</a:t>
                      </a:r>
                    </a:p>
                    <a:p>
                      <a:pPr fontAlgn="auto">
                        <a:lnSpc>
                          <a:spcPct val="150000"/>
                        </a:lnSpc>
                        <a:buNone/>
                      </a:pPr>
                      <a:r>
                        <a:rPr lang="zh-CN" altLang="en-US" sz="1000" b="0">
                          <a:solidFill>
                            <a:srgbClr val="404040"/>
                          </a:solidFill>
                          <a:sym typeface="+mn-ea"/>
                        </a:rPr>
                        <a:t>                ]</a:t>
                      </a:r>
                    </a:p>
                    <a:p>
                      <a:pPr fontAlgn="auto">
                        <a:lnSpc>
                          <a:spcPct val="150000"/>
                        </a:lnSpc>
                        <a:buNone/>
                      </a:pPr>
                      <a:r>
                        <a:rPr lang="zh-CN" altLang="en-US" sz="1000" b="0">
                          <a:solidFill>
                            <a:srgbClr val="404040"/>
                          </a:solidFill>
                          <a:sym typeface="+mn-ea"/>
                        </a:rPr>
                        <a:t>            },</a:t>
                      </a:r>
                    </a:p>
                    <a:p>
                      <a:pPr fontAlgn="auto">
                        <a:lnSpc>
                          <a:spcPct val="150000"/>
                        </a:lnSpc>
                        <a:buNone/>
                      </a:pPr>
                      <a:r>
                        <a:rPr lang="zh-CN" altLang="en-US" sz="1000" b="0">
                          <a:solidFill>
                            <a:srgbClr val="404040"/>
                          </a:solidFill>
                          <a:sym typeface="+mn-ea"/>
                        </a:rPr>
                        <a:t>            { path: '/news', component: News}</a:t>
                      </a:r>
                    </a:p>
                    <a:p>
                      <a:pPr fontAlgn="auto">
                        <a:lnSpc>
                          <a:spcPct val="150000"/>
                        </a:lnSpc>
                        <a:buNone/>
                      </a:pPr>
                      <a:r>
                        <a:rPr lang="zh-CN" altLang="en-US" sz="1000" b="0">
                          <a:solidFill>
                            <a:srgbClr val="404040"/>
                          </a:solidFill>
                          <a:sym typeface="+mn-ea"/>
                        </a:rPr>
                        <a:t>        ]</a:t>
                      </a:r>
                    </a:p>
                  </a:txBody>
                  <a:tcPr anchor="ct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8.5 </a:t>
            </a:r>
            <a:r>
              <a:rPr kumimoji="1" dirty="0" smtClean="0">
                <a:sym typeface="+mn-ea"/>
              </a:rPr>
              <a:t>懒加载</a:t>
            </a:r>
          </a:p>
        </p:txBody>
      </p:sp>
      <p:sp>
        <p:nvSpPr>
          <p:cNvPr id="3" name="内容占位符 2"/>
          <p:cNvSpPr>
            <a:spLocks noGrp="1"/>
          </p:cNvSpPr>
          <p:nvPr>
            <p:ph idx="1"/>
          </p:nvPr>
        </p:nvSpPr>
        <p:spPr>
          <a:xfrm>
            <a:off x="623892" y="834155"/>
            <a:ext cx="7836540" cy="3188493"/>
          </a:xfrm>
        </p:spPr>
        <p:txBody>
          <a:bodyPr/>
          <a:lstStyle/>
          <a:p>
            <a:pPr marL="0" indent="0">
              <a:buNone/>
            </a:pPr>
            <a:r>
              <a:rPr sz="1600">
                <a:solidFill>
                  <a:srgbClr val="404040"/>
                </a:solidFill>
              </a:rPr>
              <a:t>针对大型的复杂应用，我们会有一个疑问，这么多组件，加载不会造成页面响应速度变慢么，其实是有解决办法的，就是懒加载，即用到的时候，才加载或者延时加载，已达到友好的体验。</a:t>
            </a: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74</a:t>
            </a:fld>
            <a:endParaRPr kumimoji="1" lang="zh-CN" altLang="en-US"/>
          </a:p>
        </p:txBody>
      </p:sp>
      <p:graphicFrame>
        <p:nvGraphicFramePr>
          <p:cNvPr id="5" name="表格 4"/>
          <p:cNvGraphicFramePr/>
          <p:nvPr/>
        </p:nvGraphicFramePr>
        <p:xfrm>
          <a:off x="878840" y="2069465"/>
          <a:ext cx="6400165" cy="1005840"/>
        </p:xfrm>
        <a:graphic>
          <a:graphicData uri="http://schemas.openxmlformats.org/drawingml/2006/table">
            <a:tbl>
              <a:tblPr firstRow="1" bandRow="1">
                <a:tableStyleId>{5C22544A-7EE6-4342-B048-85BDC9FD1C3A}</a:tableStyleId>
              </a:tblPr>
              <a:tblGrid>
                <a:gridCol w="6400165"/>
              </a:tblGrid>
              <a:tr h="1005840">
                <a:tc>
                  <a:txBody>
                    <a:bodyPr/>
                    <a:lstStyle/>
                    <a:p>
                      <a:pPr fontAlgn="auto">
                        <a:lnSpc>
                          <a:spcPct val="150000"/>
                        </a:lnSpc>
                        <a:buNone/>
                      </a:pPr>
                      <a:r>
                        <a:rPr lang="zh-CN" altLang="en-US" sz="1000" b="0">
                          <a:solidFill>
                            <a:srgbClr val="404040"/>
                          </a:solidFill>
                          <a:sym typeface="+mn-ea"/>
                        </a:rPr>
                        <a:t>const routes = [</a:t>
                      </a:r>
                    </a:p>
                    <a:p>
                      <a:pPr fontAlgn="auto">
                        <a:lnSpc>
                          <a:spcPct val="150000"/>
                        </a:lnSpc>
                        <a:buNone/>
                      </a:pPr>
                      <a:r>
                        <a:rPr lang="zh-CN" altLang="en-US" sz="1000" b="0">
                          <a:solidFill>
                            <a:srgbClr val="404040"/>
                          </a:solidFill>
                          <a:sym typeface="+mn-ea"/>
                        </a:rPr>
                        <a:t>    { path: '/index', component: resolve =&gt; require(['./index.vue'], resolve) },</a:t>
                      </a:r>
                    </a:p>
                    <a:p>
                      <a:pPr fontAlgn="auto">
                        <a:lnSpc>
                          <a:spcPct val="150000"/>
                        </a:lnSpc>
                        <a:buNone/>
                      </a:pPr>
                      <a:r>
                        <a:rPr lang="zh-CN" altLang="en-US" sz="1000" b="0">
                          <a:solidFill>
                            <a:srgbClr val="404040"/>
                          </a:solidFill>
                          <a:sym typeface="+mn-ea"/>
                        </a:rPr>
                        <a:t>    { path: '/hello', component: resolve =&gt; require(['./hello.vue'], resolve) },</a:t>
                      </a:r>
                    </a:p>
                    <a:p>
                      <a:pPr fontAlgn="auto">
                        <a:lnSpc>
                          <a:spcPct val="150000"/>
                        </a:lnSpc>
                        <a:buNone/>
                      </a:pPr>
                      <a:r>
                        <a:rPr lang="zh-CN" altLang="en-US" sz="1000" b="0">
                          <a:solidFill>
                            <a:srgbClr val="404040"/>
                          </a:solidFill>
                          <a:sym typeface="+mn-ea"/>
                        </a:rPr>
                        <a:t>]</a:t>
                      </a:r>
                    </a:p>
                  </a:txBody>
                  <a:tcPr anchor="ct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8.6 </a:t>
            </a:r>
            <a:r>
              <a:rPr kumimoji="1" dirty="0" smtClean="0">
                <a:sym typeface="+mn-ea"/>
              </a:rPr>
              <a:t>&lt;router-link&gt;</a:t>
            </a:r>
          </a:p>
        </p:txBody>
      </p:sp>
      <p:sp>
        <p:nvSpPr>
          <p:cNvPr id="3" name="内容占位符 2"/>
          <p:cNvSpPr>
            <a:spLocks noGrp="1"/>
          </p:cNvSpPr>
          <p:nvPr>
            <p:ph idx="1"/>
          </p:nvPr>
        </p:nvSpPr>
        <p:spPr>
          <a:xfrm>
            <a:off x="623892" y="681755"/>
            <a:ext cx="7836540" cy="3188493"/>
          </a:xfrm>
        </p:spPr>
        <p:txBody>
          <a:bodyPr/>
          <a:lstStyle/>
          <a:p>
            <a:pPr marL="0" indent="0">
              <a:buNone/>
            </a:pPr>
            <a:r>
              <a:rPr sz="1600">
                <a:solidFill>
                  <a:srgbClr val="404040"/>
                </a:solidFill>
              </a:rPr>
              <a:t>上面讲的都是路由怎么配置，那么有一个问题就是，路由配置好了，如果在页面上写路由地址呢，直接用</a:t>
            </a:r>
            <a:r>
              <a:rPr lang="en-US" altLang="zh-CN" sz="1600">
                <a:solidFill>
                  <a:srgbClr val="404040"/>
                </a:solidFill>
              </a:rPr>
              <a:t>a</a:t>
            </a:r>
            <a:r>
              <a:rPr sz="1600">
                <a:solidFill>
                  <a:srgbClr val="404040"/>
                </a:solidFill>
              </a:rPr>
              <a:t>标签来写是不行的，这时候就需要用到</a:t>
            </a:r>
            <a:r>
              <a:rPr kumimoji="1" sz="1600">
                <a:sym typeface="+mn-ea"/>
              </a:rPr>
              <a:t>router-link</a:t>
            </a:r>
            <a:r>
              <a:rPr sz="1600">
                <a:solidFill>
                  <a:srgbClr val="404040"/>
                </a:solidFill>
              </a:rPr>
              <a:t>。</a:t>
            </a: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75</a:t>
            </a:fld>
            <a:endParaRPr kumimoji="1" lang="zh-CN" altLang="en-US"/>
          </a:p>
        </p:txBody>
      </p:sp>
      <p:graphicFrame>
        <p:nvGraphicFramePr>
          <p:cNvPr id="5" name="表格 4"/>
          <p:cNvGraphicFramePr/>
          <p:nvPr/>
        </p:nvGraphicFramePr>
        <p:xfrm>
          <a:off x="965835" y="1475740"/>
          <a:ext cx="6400165" cy="3291840"/>
        </p:xfrm>
        <a:graphic>
          <a:graphicData uri="http://schemas.openxmlformats.org/drawingml/2006/table">
            <a:tbl>
              <a:tblPr firstRow="1" bandRow="1">
                <a:tableStyleId>{5C22544A-7EE6-4342-B048-85BDC9FD1C3A}</a:tableStyleId>
              </a:tblPr>
              <a:tblGrid>
                <a:gridCol w="6400165"/>
              </a:tblGrid>
              <a:tr h="1005840">
                <a:tc>
                  <a:txBody>
                    <a:bodyPr/>
                    <a:lstStyle/>
                    <a:p>
                      <a:pPr fontAlgn="auto">
                        <a:lnSpc>
                          <a:spcPct val="150000"/>
                        </a:lnSpc>
                        <a:buNone/>
                      </a:pPr>
                      <a:r>
                        <a:rPr lang="zh-CN" altLang="en-US" sz="1000" b="0">
                          <a:solidFill>
                            <a:srgbClr val="404040"/>
                          </a:solidFill>
                          <a:sym typeface="+mn-ea"/>
                        </a:rPr>
                        <a:t>&lt;!-- 字符串 --&gt;</a:t>
                      </a:r>
                    </a:p>
                    <a:p>
                      <a:pPr fontAlgn="auto">
                        <a:lnSpc>
                          <a:spcPct val="150000"/>
                        </a:lnSpc>
                        <a:buNone/>
                      </a:pPr>
                      <a:r>
                        <a:rPr lang="zh-CN" altLang="en-US" sz="1000" b="0">
                          <a:solidFill>
                            <a:srgbClr val="404040"/>
                          </a:solidFill>
                          <a:sym typeface="+mn-ea"/>
                        </a:rPr>
                        <a:t>&lt;router-link to="home"&gt;Home&lt;/router-link&gt;</a:t>
                      </a:r>
                    </a:p>
                    <a:p>
                      <a:pPr fontAlgn="auto">
                        <a:lnSpc>
                          <a:spcPct val="150000"/>
                        </a:lnSpc>
                        <a:buNone/>
                      </a:pPr>
                      <a:r>
                        <a:rPr lang="zh-CN" altLang="en-US" sz="1000" b="0">
                          <a:solidFill>
                            <a:srgbClr val="404040"/>
                          </a:solidFill>
                          <a:sym typeface="+mn-ea"/>
                        </a:rPr>
                        <a:t>&lt;!-- 渲染结果 --&gt;</a:t>
                      </a:r>
                    </a:p>
                    <a:p>
                      <a:pPr fontAlgn="auto">
                        <a:lnSpc>
                          <a:spcPct val="150000"/>
                        </a:lnSpc>
                        <a:buNone/>
                      </a:pPr>
                      <a:r>
                        <a:rPr lang="zh-CN" altLang="en-US" sz="1000" b="0">
                          <a:solidFill>
                            <a:srgbClr val="404040"/>
                          </a:solidFill>
                          <a:sym typeface="+mn-ea"/>
                        </a:rPr>
                        <a:t>&lt;a href="home"&gt;Home&lt;/a&gt;</a:t>
                      </a:r>
                    </a:p>
                    <a:p>
                      <a:pPr fontAlgn="auto">
                        <a:lnSpc>
                          <a:spcPct val="150000"/>
                        </a:lnSpc>
                        <a:buNone/>
                      </a:pPr>
                      <a:r>
                        <a:rPr lang="zh-CN" altLang="en-US" sz="1000" b="0">
                          <a:solidFill>
                            <a:srgbClr val="404040"/>
                          </a:solidFill>
                          <a:sym typeface="+mn-ea"/>
                        </a:rPr>
                        <a:t>&lt;!-- 使用 v-bind 的 JS 表达式 --&gt;</a:t>
                      </a:r>
                    </a:p>
                    <a:p>
                      <a:pPr fontAlgn="auto">
                        <a:lnSpc>
                          <a:spcPct val="150000"/>
                        </a:lnSpc>
                        <a:buNone/>
                      </a:pPr>
                      <a:r>
                        <a:rPr lang="zh-CN" altLang="en-US" sz="1000" b="0">
                          <a:solidFill>
                            <a:srgbClr val="404040"/>
                          </a:solidFill>
                          <a:sym typeface="+mn-ea"/>
                        </a:rPr>
                        <a:t>&lt;router-link v-bind:to="'home'"&gt;Home&lt;/router-link&gt;</a:t>
                      </a:r>
                    </a:p>
                    <a:p>
                      <a:pPr fontAlgn="auto">
                        <a:lnSpc>
                          <a:spcPct val="150000"/>
                        </a:lnSpc>
                        <a:buNone/>
                      </a:pPr>
                      <a:r>
                        <a:rPr lang="zh-CN" altLang="en-US" sz="1000" b="0">
                          <a:solidFill>
                            <a:srgbClr val="404040"/>
                          </a:solidFill>
                          <a:sym typeface="+mn-ea"/>
                        </a:rPr>
                        <a:t>&lt;!-- 不写 v-bind 也可以，就像绑定别的属性一样 --&gt;</a:t>
                      </a:r>
                    </a:p>
                    <a:p>
                      <a:pPr fontAlgn="auto">
                        <a:lnSpc>
                          <a:spcPct val="150000"/>
                        </a:lnSpc>
                        <a:buNone/>
                      </a:pPr>
                      <a:r>
                        <a:rPr lang="zh-CN" altLang="en-US" sz="1000" b="0">
                          <a:solidFill>
                            <a:srgbClr val="404040"/>
                          </a:solidFill>
                          <a:sym typeface="+mn-ea"/>
                        </a:rPr>
                        <a:t>&lt;router-link :to="'home'"&gt;Home&lt;/router-link&gt;</a:t>
                      </a:r>
                    </a:p>
                    <a:p>
                      <a:pPr fontAlgn="auto">
                        <a:lnSpc>
                          <a:spcPct val="150000"/>
                        </a:lnSpc>
                        <a:buNone/>
                      </a:pPr>
                      <a:r>
                        <a:rPr lang="zh-CN" altLang="en-US" sz="1000" b="0">
                          <a:solidFill>
                            <a:srgbClr val="404040"/>
                          </a:solidFill>
                          <a:sym typeface="+mn-ea"/>
                        </a:rPr>
                        <a:t>&lt;!-- 同上 --&gt;</a:t>
                      </a:r>
                    </a:p>
                    <a:p>
                      <a:pPr fontAlgn="auto">
                        <a:lnSpc>
                          <a:spcPct val="150000"/>
                        </a:lnSpc>
                        <a:buNone/>
                      </a:pPr>
                      <a:r>
                        <a:rPr lang="zh-CN" altLang="en-US" sz="1000" b="0">
                          <a:solidFill>
                            <a:srgbClr val="404040"/>
                          </a:solidFill>
                          <a:sym typeface="+mn-ea"/>
                        </a:rPr>
                        <a:t>&lt;router-link :to="{ path: 'home' }"&gt;Home&lt;/router-link&gt;</a:t>
                      </a:r>
                    </a:p>
                    <a:p>
                      <a:pPr fontAlgn="auto">
                        <a:lnSpc>
                          <a:spcPct val="150000"/>
                        </a:lnSpc>
                        <a:buNone/>
                      </a:pPr>
                      <a:r>
                        <a:rPr lang="zh-CN" altLang="en-US" sz="1000" b="0">
                          <a:solidFill>
                            <a:srgbClr val="404040"/>
                          </a:solidFill>
                          <a:sym typeface="+mn-ea"/>
                        </a:rPr>
                        <a:t>&lt;!-- 命名的路由 --&gt;</a:t>
                      </a:r>
                    </a:p>
                    <a:p>
                      <a:pPr fontAlgn="auto">
                        <a:lnSpc>
                          <a:spcPct val="150000"/>
                        </a:lnSpc>
                        <a:buNone/>
                      </a:pPr>
                      <a:r>
                        <a:rPr lang="zh-CN" altLang="en-US" sz="1000" b="0">
                          <a:solidFill>
                            <a:srgbClr val="404040"/>
                          </a:solidFill>
                          <a:sym typeface="+mn-ea"/>
                        </a:rPr>
                        <a:t>&lt;router-link :to="{ name: 'user', params: { userId: 123 }}"&gt;User&lt;/router-link&gt;</a:t>
                      </a:r>
                    </a:p>
                    <a:p>
                      <a:pPr fontAlgn="auto">
                        <a:lnSpc>
                          <a:spcPct val="150000"/>
                        </a:lnSpc>
                        <a:buNone/>
                      </a:pPr>
                      <a:r>
                        <a:rPr lang="zh-CN" altLang="en-US" sz="1000" b="0">
                          <a:solidFill>
                            <a:srgbClr val="404040"/>
                          </a:solidFill>
                          <a:sym typeface="+mn-ea"/>
                        </a:rPr>
                        <a:t>&lt;!-- 带查询参数，下面的结果为 /register?plan=private --&gt;</a:t>
                      </a:r>
                    </a:p>
                    <a:p>
                      <a:pPr fontAlgn="auto">
                        <a:lnSpc>
                          <a:spcPct val="150000"/>
                        </a:lnSpc>
                        <a:buNone/>
                      </a:pPr>
                      <a:r>
                        <a:rPr lang="zh-CN" altLang="en-US" sz="1000" b="0">
                          <a:solidFill>
                            <a:srgbClr val="404040"/>
                          </a:solidFill>
                          <a:sym typeface="+mn-ea"/>
                        </a:rPr>
                        <a:t>&lt;router-link :to="{ path: 'register', query: { plan: 'private' }}"&gt;Register&lt;/router-link&gt;</a:t>
                      </a:r>
                    </a:p>
                  </a:txBody>
                  <a:tcPr anchor="ct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sym typeface="+mn-ea"/>
              </a:rPr>
              <a:t>8.7 </a:t>
            </a:r>
            <a:r>
              <a:rPr kumimoji="1" dirty="0" smtClean="0">
                <a:sym typeface="+mn-ea"/>
              </a:rPr>
              <a:t>路由信息对象</a:t>
            </a:r>
          </a:p>
        </p:txBody>
      </p:sp>
      <p:sp>
        <p:nvSpPr>
          <p:cNvPr id="3" name="内容占位符 2"/>
          <p:cNvSpPr>
            <a:spLocks noGrp="1"/>
          </p:cNvSpPr>
          <p:nvPr>
            <p:ph idx="1"/>
          </p:nvPr>
        </p:nvSpPr>
        <p:spPr>
          <a:xfrm>
            <a:off x="623892" y="834155"/>
            <a:ext cx="7836540" cy="3188493"/>
          </a:xfrm>
        </p:spPr>
        <p:txBody>
          <a:bodyPr/>
          <a:lstStyle/>
          <a:p>
            <a:pPr marL="0" indent="0">
              <a:buNone/>
            </a:pPr>
            <a:r>
              <a:rPr sz="1600">
                <a:solidFill>
                  <a:srgbClr val="404040"/>
                </a:solidFill>
              </a:rPr>
              <a:t>一个路由</a:t>
            </a:r>
            <a:r>
              <a:rPr lang="en-US" altLang="zh-CN" sz="1600">
                <a:solidFill>
                  <a:srgbClr val="404040"/>
                </a:solidFill>
              </a:rPr>
              <a:t>route</a:t>
            </a:r>
            <a:r>
              <a:rPr sz="1600">
                <a:solidFill>
                  <a:srgbClr val="404040"/>
                </a:solidFill>
              </a:rPr>
              <a:t>对象，内部所含的对象和属性如下：</a:t>
            </a: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a:p>
            <a:pPr marL="0" indent="0">
              <a:buNone/>
            </a:pPr>
            <a:endParaRPr sz="1600">
              <a:solidFill>
                <a:srgbClr val="404040"/>
              </a:solidFill>
            </a:endParaRPr>
          </a:p>
        </p:txBody>
      </p:sp>
      <p:sp>
        <p:nvSpPr>
          <p:cNvPr id="4" name="灯片编号占位符 3"/>
          <p:cNvSpPr>
            <a:spLocks noGrp="1"/>
          </p:cNvSpPr>
          <p:nvPr>
            <p:ph type="sldNum" sz="quarter" idx="12"/>
          </p:nvPr>
        </p:nvSpPr>
        <p:spPr/>
        <p:txBody>
          <a:bodyPr/>
          <a:lstStyle/>
          <a:p>
            <a:fld id="{66BA2CA0-7482-E041-A3A2-16017A68AF1E}" type="slidenum">
              <a:rPr kumimoji="1" lang="zh-CN" altLang="en-US" smtClean="0"/>
              <a:t>76</a:t>
            </a:fld>
            <a:endParaRPr kumimoji="1" lang="zh-CN" altLang="en-US"/>
          </a:p>
        </p:txBody>
      </p:sp>
      <p:graphicFrame>
        <p:nvGraphicFramePr>
          <p:cNvPr id="5" name="表格 4"/>
          <p:cNvGraphicFramePr/>
          <p:nvPr/>
        </p:nvGraphicFramePr>
        <p:xfrm>
          <a:off x="944245" y="1308100"/>
          <a:ext cx="6400165" cy="3291840"/>
        </p:xfrm>
        <a:graphic>
          <a:graphicData uri="http://schemas.openxmlformats.org/drawingml/2006/table">
            <a:tbl>
              <a:tblPr firstRow="1" bandRow="1">
                <a:tableStyleId>{5C22544A-7EE6-4342-B048-85BDC9FD1C3A}</a:tableStyleId>
              </a:tblPr>
              <a:tblGrid>
                <a:gridCol w="6400165"/>
              </a:tblGrid>
              <a:tr h="1005840">
                <a:tc>
                  <a:txBody>
                    <a:bodyPr/>
                    <a:lstStyle/>
                    <a:p>
                      <a:pPr fontAlgn="auto">
                        <a:lnSpc>
                          <a:spcPct val="150000"/>
                        </a:lnSpc>
                        <a:buNone/>
                      </a:pPr>
                      <a:r>
                        <a:rPr lang="zh-CN" altLang="en-US" sz="1000" b="0">
                          <a:solidFill>
                            <a:srgbClr val="404040"/>
                          </a:solidFill>
                          <a:sym typeface="+mn-ea"/>
                        </a:rPr>
                        <a:t>1.$route.path</a:t>
                      </a:r>
                    </a:p>
                    <a:p>
                      <a:pPr fontAlgn="auto">
                        <a:lnSpc>
                          <a:spcPct val="150000"/>
                        </a:lnSpc>
                        <a:buNone/>
                      </a:pPr>
                      <a:r>
                        <a:rPr lang="zh-CN" altLang="en-US" sz="1000" b="0">
                          <a:solidFill>
                            <a:srgbClr val="404040"/>
                          </a:solidFill>
                          <a:sym typeface="+mn-ea"/>
                        </a:rPr>
                        <a:t>字符串，对应当前路由的路径，总是解析为绝对路径，如 "/foo/bar"。</a:t>
                      </a:r>
                    </a:p>
                    <a:p>
                      <a:pPr fontAlgn="auto">
                        <a:lnSpc>
                          <a:spcPct val="150000"/>
                        </a:lnSpc>
                        <a:buNone/>
                      </a:pPr>
                      <a:r>
                        <a:rPr lang="zh-CN" altLang="en-US" sz="1000" b="0">
                          <a:solidFill>
                            <a:srgbClr val="404040"/>
                          </a:solidFill>
                          <a:sym typeface="+mn-ea"/>
                        </a:rPr>
                        <a:t>2.$route.params</a:t>
                      </a:r>
                    </a:p>
                    <a:p>
                      <a:pPr fontAlgn="auto">
                        <a:lnSpc>
                          <a:spcPct val="150000"/>
                        </a:lnSpc>
                        <a:buNone/>
                      </a:pPr>
                      <a:r>
                        <a:rPr lang="zh-CN" altLang="en-US" sz="1000" b="0">
                          <a:solidFill>
                            <a:srgbClr val="404040"/>
                          </a:solidFill>
                          <a:sym typeface="+mn-ea"/>
                        </a:rPr>
                        <a:t>一个 key/value 对象，包含了 动态片段 和 全匹配片段，如果没有路由参数，就是一个空对象。</a:t>
                      </a:r>
                    </a:p>
                    <a:p>
                      <a:pPr fontAlgn="auto">
                        <a:lnSpc>
                          <a:spcPct val="150000"/>
                        </a:lnSpc>
                        <a:buNone/>
                      </a:pPr>
                      <a:r>
                        <a:rPr lang="zh-CN" altLang="en-US" sz="1000" b="0">
                          <a:solidFill>
                            <a:srgbClr val="404040"/>
                          </a:solidFill>
                          <a:sym typeface="+mn-ea"/>
                        </a:rPr>
                        <a:t>3.$route.query</a:t>
                      </a:r>
                    </a:p>
                    <a:p>
                      <a:pPr fontAlgn="auto">
                        <a:lnSpc>
                          <a:spcPct val="150000"/>
                        </a:lnSpc>
                        <a:buNone/>
                      </a:pPr>
                      <a:r>
                        <a:rPr lang="zh-CN" altLang="en-US" sz="1000" b="0">
                          <a:solidFill>
                            <a:srgbClr val="404040"/>
                          </a:solidFill>
                          <a:sym typeface="+mn-ea"/>
                        </a:rPr>
                        <a:t>一个 key/value 对象，表示 URL 查询参数。例如，对于路径 /foo?user=1，则有 $route.query.user == 1，如果没有查询参数，则是个空对象。</a:t>
                      </a:r>
                    </a:p>
                    <a:p>
                      <a:pPr fontAlgn="auto">
                        <a:lnSpc>
                          <a:spcPct val="150000"/>
                        </a:lnSpc>
                        <a:buNone/>
                      </a:pPr>
                      <a:r>
                        <a:rPr lang="zh-CN" altLang="en-US" sz="1000" b="0">
                          <a:solidFill>
                            <a:srgbClr val="404040"/>
                          </a:solidFill>
                          <a:sym typeface="+mn-ea"/>
                        </a:rPr>
                        <a:t>4.$route.hash</a:t>
                      </a:r>
                    </a:p>
                    <a:p>
                      <a:pPr fontAlgn="auto">
                        <a:lnSpc>
                          <a:spcPct val="150000"/>
                        </a:lnSpc>
                        <a:buNone/>
                      </a:pPr>
                      <a:r>
                        <a:rPr lang="zh-CN" altLang="en-US" sz="1000" b="0">
                          <a:solidFill>
                            <a:srgbClr val="404040"/>
                          </a:solidFill>
                          <a:sym typeface="+mn-ea"/>
                        </a:rPr>
                        <a:t>当前路由的 hash 值 (不带 #) ，如果没有 hash 值，则为空字符串。</a:t>
                      </a:r>
                    </a:p>
                    <a:p>
                      <a:pPr fontAlgn="auto">
                        <a:lnSpc>
                          <a:spcPct val="150000"/>
                        </a:lnSpc>
                        <a:buNone/>
                      </a:pPr>
                      <a:r>
                        <a:rPr lang="zh-CN" altLang="en-US" sz="1000" b="0">
                          <a:solidFill>
                            <a:srgbClr val="404040"/>
                          </a:solidFill>
                          <a:sym typeface="+mn-ea"/>
                        </a:rPr>
                        <a:t>5.$route.fullPath</a:t>
                      </a:r>
                    </a:p>
                    <a:p>
                      <a:pPr fontAlgn="auto">
                        <a:lnSpc>
                          <a:spcPct val="150000"/>
                        </a:lnSpc>
                        <a:buNone/>
                      </a:pPr>
                      <a:r>
                        <a:rPr lang="zh-CN" altLang="en-US" sz="1000" b="0">
                          <a:solidFill>
                            <a:srgbClr val="404040"/>
                          </a:solidFill>
                          <a:sym typeface="+mn-ea"/>
                        </a:rPr>
                        <a:t>完成解析后的 URL，包含查询参数和 hash 的完整路径。</a:t>
                      </a:r>
                    </a:p>
                    <a:p>
                      <a:pPr fontAlgn="auto">
                        <a:lnSpc>
                          <a:spcPct val="150000"/>
                        </a:lnSpc>
                        <a:buNone/>
                      </a:pPr>
                      <a:r>
                        <a:rPr lang="zh-CN" altLang="en-US" sz="1000" b="0">
                          <a:solidFill>
                            <a:srgbClr val="404040"/>
                          </a:solidFill>
                          <a:sym typeface="+mn-ea"/>
                        </a:rPr>
                        <a:t>6.$route.matched</a:t>
                      </a:r>
                    </a:p>
                    <a:p>
                      <a:pPr fontAlgn="auto">
                        <a:lnSpc>
                          <a:spcPct val="150000"/>
                        </a:lnSpc>
                        <a:buNone/>
                      </a:pPr>
                      <a:r>
                        <a:rPr lang="zh-CN" altLang="en-US" sz="1000" b="0">
                          <a:solidFill>
                            <a:srgbClr val="404040"/>
                          </a:solidFill>
                          <a:sym typeface="+mn-ea"/>
                        </a:rPr>
                        <a:t>一个数组，包含当前路由的所有嵌套路径片段的 路由记录 。路由记录就是 routes 配置数组中的对象副本（还有在 children 数组）。</a:t>
                      </a:r>
                    </a:p>
                  </a:txBody>
                  <a:tcPr anchor="ctr">
                    <a:solidFill>
                      <a:schemeClr val="bg2"/>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6050" y="2187708"/>
            <a:ext cx="4301560" cy="466182"/>
          </a:xfrm>
        </p:spPr>
        <p:txBody>
          <a:bodyPr>
            <a:noAutofit/>
          </a:bodyPr>
          <a:lstStyle/>
          <a:p>
            <a:r>
              <a:rPr kumimoji="1" lang="en-US" altLang="zh-CN" sz="3600" dirty="0" smtClean="0"/>
              <a:t>9.</a:t>
            </a:r>
            <a:r>
              <a:rPr kumimoji="1" lang="zh-CN" altLang="en-US" sz="3600" dirty="0" smtClean="0"/>
              <a:t>综合实例</a:t>
            </a:r>
          </a:p>
        </p:txBody>
      </p:sp>
      <p:grpSp>
        <p:nvGrpSpPr>
          <p:cNvPr id="20" name="组 19"/>
          <p:cNvGrpSpPr/>
          <p:nvPr/>
        </p:nvGrpSpPr>
        <p:grpSpPr>
          <a:xfrm>
            <a:off x="2339752" y="1779662"/>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29470"/>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9.1 </a:t>
            </a:r>
            <a:r>
              <a:rPr kumimoji="1" lang="zh-CN" altLang="en-US" dirty="0" smtClean="0"/>
              <a:t>前言</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78</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sz="1600"/>
              <a:t>我们将会选择使用一些vue周边的库vue-cli, vue-router,vue-resource,vuex</a:t>
            </a:r>
            <a:r>
              <a:rPr lang="zh-CN" sz="1600"/>
              <a:t>，以达到：</a:t>
            </a:r>
          </a:p>
          <a:p>
            <a:r>
              <a:rPr lang="zh-CN" sz="1600"/>
              <a:t>使用vue-cli创建项目</a:t>
            </a:r>
          </a:p>
          <a:p>
            <a:r>
              <a:rPr lang="zh-CN" sz="1600"/>
              <a:t>使用vue-router实现单页路由</a:t>
            </a:r>
          </a:p>
          <a:p>
            <a:r>
              <a:rPr lang="zh-CN" sz="1600"/>
              <a:t>用vuex管理我们的数据流</a:t>
            </a:r>
          </a:p>
          <a:p>
            <a:r>
              <a:rPr lang="zh-CN" sz="1600"/>
              <a:t>使用vue-resource请求我们的node服务端</a:t>
            </a:r>
          </a:p>
          <a:p>
            <a:r>
              <a:rPr lang="zh-CN" sz="1600"/>
              <a:t>使用.vue文件进行组件化的开发</a:t>
            </a:r>
          </a:p>
          <a:p>
            <a:r>
              <a:rPr lang="zh-CN" sz="1600"/>
              <a:t>完成父子组件之间的数据通讯</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9.2 demo</a:t>
            </a:r>
            <a:r>
              <a:rPr kumimoji="1" lang="zh-CN" altLang="en-US" dirty="0" smtClean="0"/>
              <a:t>预期</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79</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sz="1600"/>
              <a:t>最终，我们会构建出一个小的</a:t>
            </a:r>
            <a:r>
              <a:rPr lang="en-US" altLang="zh-CN" sz="1600"/>
              <a:t>demo</a:t>
            </a:r>
            <a:r>
              <a:rPr lang="zh-CN" altLang="en-US" sz="1600"/>
              <a:t>，如图</a:t>
            </a:r>
            <a:r>
              <a:rPr lang="zh-CN" sz="1600"/>
              <a:t>：</a:t>
            </a:r>
          </a:p>
          <a:p>
            <a:endParaRPr lang="zh-CN" sz="1600"/>
          </a:p>
        </p:txBody>
      </p:sp>
      <p:pic>
        <p:nvPicPr>
          <p:cNvPr id="3" name="图片 2"/>
          <p:cNvPicPr>
            <a:picLocks noChangeAspect="1"/>
          </p:cNvPicPr>
          <p:nvPr/>
        </p:nvPicPr>
        <p:blipFill>
          <a:blip r:embed="rId2"/>
          <a:stretch>
            <a:fillRect/>
          </a:stretch>
        </p:blipFill>
        <p:spPr>
          <a:xfrm>
            <a:off x="539750" y="1456055"/>
            <a:ext cx="7920000" cy="264469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6050" y="2187708"/>
            <a:ext cx="4301560" cy="466182"/>
          </a:xfrm>
        </p:spPr>
        <p:txBody>
          <a:bodyPr>
            <a:noAutofit/>
          </a:bodyPr>
          <a:lstStyle/>
          <a:p>
            <a:r>
              <a:rPr kumimoji="1" lang="en-US" altLang="zh-CN" sz="3600" dirty="0" smtClean="0"/>
              <a:t>2. </a:t>
            </a:r>
            <a:r>
              <a:rPr kumimoji="1" lang="zh-CN" altLang="en-US" sz="3600" dirty="0" smtClean="0"/>
              <a:t>过渡效果</a:t>
            </a:r>
            <a:endParaRPr kumimoji="1" lang="zh-CN" altLang="en-US" sz="3300" dirty="0"/>
          </a:p>
        </p:txBody>
      </p:sp>
      <p:grpSp>
        <p:nvGrpSpPr>
          <p:cNvPr id="20" name="组 19"/>
          <p:cNvGrpSpPr/>
          <p:nvPr/>
        </p:nvGrpSpPr>
        <p:grpSpPr>
          <a:xfrm>
            <a:off x="2339752" y="1779662"/>
            <a:ext cx="1282146" cy="1286438"/>
            <a:chOff x="1358350" y="2585002"/>
            <a:chExt cx="1709528" cy="1715250"/>
          </a:xfrm>
        </p:grpSpPr>
        <p:cxnSp>
          <p:nvCxnSpPr>
            <p:cNvPr id="10" name="直线连接符 9"/>
            <p:cNvCxnSpPr/>
            <p:nvPr/>
          </p:nvCxnSpPr>
          <p:spPr>
            <a:xfrm>
              <a:off x="1378226" y="2585002"/>
              <a:ext cx="0" cy="170307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1358350" y="2604882"/>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p:nvPr/>
          </p:nvCxnSpPr>
          <p:spPr>
            <a:xfrm>
              <a:off x="1364974" y="4274820"/>
              <a:ext cx="1702904" cy="0"/>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a:off x="3034750" y="2591187"/>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041672" y="4089045"/>
              <a:ext cx="6624" cy="211207"/>
            </a:xfrm>
            <a:prstGeom prst="line">
              <a:avLst/>
            </a:prstGeom>
            <a:ln w="571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1" name="副标题 2"/>
          <p:cNvSpPr txBox="1"/>
          <p:nvPr/>
        </p:nvSpPr>
        <p:spPr>
          <a:xfrm>
            <a:off x="5092065" y="3229470"/>
            <a:ext cx="1985545" cy="359764"/>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a:buNone/>
              <a:defRPr sz="1600" kern="1200">
                <a:solidFill>
                  <a:schemeClr val="tx1"/>
                </a:solidFill>
                <a:latin typeface="+mn-lt"/>
                <a:ea typeface="+mn-ea"/>
                <a:cs typeface="+mn-cs"/>
              </a:defRPr>
            </a:lvl9pPr>
          </a:lstStyle>
          <a:p>
            <a:pPr algn="l"/>
            <a:endParaRPr kumimoji="1" lang="zh-CN"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9.3 </a:t>
            </a:r>
            <a:r>
              <a:rPr kumimoji="1" lang="zh-CN" altLang="en-US" dirty="0" smtClean="0"/>
              <a:t>安装</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80</a:t>
            </a:fld>
            <a:endParaRPr kumimoji="1" lang="zh-CN" altLang="en-US"/>
          </a:p>
        </p:txBody>
      </p:sp>
      <p:sp>
        <p:nvSpPr>
          <p:cNvPr id="7" name="内容占位符 2"/>
          <p:cNvSpPr>
            <a:spLocks noGrp="1" noChangeArrowheads="1"/>
          </p:cNvSpPr>
          <p:nvPr>
            <p:ph idx="4294967295"/>
          </p:nvPr>
        </p:nvSpPr>
        <p:spPr>
          <a:xfrm>
            <a:off x="539750" y="709930"/>
            <a:ext cx="8229600" cy="4264660"/>
          </a:xfrm>
        </p:spPr>
        <p:txBody>
          <a:bodyPr/>
          <a:lstStyle/>
          <a:p>
            <a:pPr lvl="0"/>
            <a:r>
              <a:rPr sz="1300"/>
              <a:t>我们将会使用webpack去为我们的模块打包，预处理，热加载。如果你对webpack不熟悉，它就是可以帮助我们把多个js文件打包为1个入口文件，并且可以达到按需加载。这就意味着，我们不用担心由于使用太多的组件，导致了过多的HTTP请求，这是非常有益于产品体验的。但我们并不只是为了这个而使用webpack，我们需要用webpack去编译.vue文件，如果没有使用一个loader去转换我们.vue文件里的style、js和html，那么浏览器就无法识别。</a:t>
            </a:r>
          </a:p>
          <a:p>
            <a:pPr lvl="0"/>
            <a:r>
              <a:rPr sz="1300"/>
              <a:t>模块热加载是webpack的一个非常碉堡的特性，将会为我们的单页应用带来极大的便利。通常来说，当我们修改了代码刷新页面，那应用里的所有状态就都没有了。这对于开发一个单页应用来说是非常痛苦的，因为需要重新在跑一遍流程。如果有模块热加载，当你修改了代码，你的代码会直接修改，页面并不会刷新，所以状态也会被保留。</a:t>
            </a:r>
          </a:p>
          <a:p>
            <a:pPr lvl="0"/>
            <a:r>
              <a:rPr sz="1300"/>
              <a:t>Vue也为我们提供了CSS预处理，所以我们可以选择在.vue文件里写LESS或者SASS去代替原生CSS。</a:t>
            </a:r>
          </a:p>
          <a:p>
            <a:pPr lvl="0"/>
            <a:r>
              <a:rPr sz="1300"/>
              <a:t>我们过去通常需要使用npm下载一堆的依赖，但是现在我们可以选择Vue-cli。这是一个vue生态系统中一个伟大创举。这意味着我们不需要手动构建我们的项目，而它就可以很快地为我们生成。</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9.3.1 </a:t>
            </a:r>
            <a:r>
              <a:rPr kumimoji="1" lang="zh-CN" altLang="en-US" dirty="0" smtClean="0"/>
              <a:t>使用</a:t>
            </a:r>
            <a:r>
              <a:rPr kumimoji="1" lang="en-US" altLang="zh-CN" dirty="0" smtClean="0"/>
              <a:t>vue-cli</a:t>
            </a:r>
            <a:r>
              <a:rPr kumimoji="1" lang="zh-CN" altLang="en-US" dirty="0" smtClean="0"/>
              <a:t>构建工程</a:t>
            </a:r>
            <a:r>
              <a:rPr kumimoji="1" lang="en-US" altLang="zh-CN" dirty="0" smtClean="0"/>
              <a:t> </a:t>
            </a:r>
            <a:endParaRPr kumimoji="1" lang="zh-CN" altLang="en-US" dirty="0" smtClean="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81</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sz="1600"/>
              <a:t>首先，安装vue-cli。(确保你有node和npm</a:t>
            </a:r>
            <a:r>
              <a:rPr lang="zh-CN" sz="1600"/>
              <a:t>，详细教程见</a:t>
            </a:r>
            <a:r>
              <a:rPr lang="en-US" altLang="zh-CN" sz="1600"/>
              <a:t>6.1</a:t>
            </a:r>
            <a:r>
              <a:rPr sz="1600"/>
              <a:t>)</a:t>
            </a:r>
          </a:p>
          <a:p>
            <a:pPr marL="0" indent="0">
              <a:buNone/>
            </a:pPr>
            <a:r>
              <a:rPr sz="1600"/>
              <a:t>npm i -g vue-cli</a:t>
            </a:r>
          </a:p>
          <a:p>
            <a:pPr marL="0" indent="0">
              <a:buNone/>
            </a:pPr>
            <a:r>
              <a:rPr sz="1600"/>
              <a:t>然后创建一个webpack项目并且下载依赖</a:t>
            </a:r>
          </a:p>
          <a:p>
            <a:pPr marL="0" indent="0">
              <a:buNone/>
            </a:pPr>
            <a:r>
              <a:rPr sz="1600"/>
              <a:t>vue init webpack vue-tutorial</a:t>
            </a:r>
          </a:p>
          <a:p>
            <a:pPr marL="0" indent="0">
              <a:buNone/>
            </a:pPr>
            <a:endParaRPr sz="1600"/>
          </a:p>
        </p:txBody>
      </p:sp>
      <p:pic>
        <p:nvPicPr>
          <p:cNvPr id="3" name="图片 2"/>
          <p:cNvPicPr>
            <a:picLocks noChangeAspect="1"/>
          </p:cNvPicPr>
          <p:nvPr/>
        </p:nvPicPr>
        <p:blipFill>
          <a:blip r:embed="rId2"/>
          <a:stretch>
            <a:fillRect/>
          </a:stretch>
        </p:blipFill>
        <p:spPr>
          <a:xfrm>
            <a:off x="3569335" y="2184400"/>
            <a:ext cx="4912360" cy="27158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9.3.2 </a:t>
            </a:r>
            <a:r>
              <a:rPr kumimoji="1" lang="zh-CN" altLang="en-US" dirty="0" smtClean="0"/>
              <a:t>安装依赖包</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82</a:t>
            </a:fld>
            <a:endParaRPr kumimoji="1" lang="zh-CN" altLang="en-US"/>
          </a:p>
        </p:txBody>
      </p:sp>
      <p:sp>
        <p:nvSpPr>
          <p:cNvPr id="7" name="内容占位符 2"/>
          <p:cNvSpPr>
            <a:spLocks noGrp="1" noChangeArrowheads="1"/>
          </p:cNvSpPr>
          <p:nvPr>
            <p:ph idx="4294967295"/>
          </p:nvPr>
        </p:nvSpPr>
        <p:spPr>
          <a:xfrm>
            <a:off x="539750" y="709930"/>
            <a:ext cx="8229600" cy="4057015"/>
          </a:xfrm>
        </p:spPr>
        <p:txBody>
          <a:bodyPr/>
          <a:lstStyle/>
          <a:p>
            <a:pPr marL="0" indent="0">
              <a:buNone/>
            </a:pPr>
            <a:r>
              <a:rPr sz="1500"/>
              <a:t>cd vue-</a:t>
            </a:r>
            <a:r>
              <a:rPr lang="en-US" sz="1500"/>
              <a:t>demo</a:t>
            </a:r>
          </a:p>
          <a:p>
            <a:pPr marL="0" indent="0">
              <a:buNone/>
            </a:pPr>
            <a:r>
              <a:rPr sz="1500"/>
              <a:t>npm i</a:t>
            </a:r>
          </a:p>
          <a:p>
            <a:pPr marL="0" indent="0">
              <a:buNone/>
            </a:pPr>
            <a:r>
              <a:rPr sz="1500"/>
              <a:t>接着使用 npm run dev 在热加载中运行我们的应用</a:t>
            </a:r>
          </a:p>
          <a:p>
            <a:pPr marL="0" indent="0">
              <a:buNone/>
            </a:pPr>
            <a:r>
              <a:rPr sz="1500"/>
              <a:t>这一行命令代表着它会去找到package.json的scripts对象，执行node bulid/dev-server.js。在这文件里，配置了Webpack，会让它去编译项目文件，并且运行服务器，我们在localhost:8080即可查看我们的应用。</a:t>
            </a:r>
          </a:p>
          <a:p>
            <a:pPr marL="0" indent="0">
              <a:buNone/>
            </a:pPr>
            <a:r>
              <a:rPr sz="1500"/>
              <a:t>这些都准备好后，我们需要为我们的路由、XHR请求、数据管理下载三个库，我们可以从vue的官网中找到他们。另外我们使用bootstrap作为我的UI库</a:t>
            </a:r>
          </a:p>
          <a:p>
            <a:pPr marL="0" indent="0">
              <a:buNone/>
            </a:pPr>
            <a:r>
              <a:rPr sz="1500"/>
              <a:t>npm i vue-resource vue-router vuex bootstrap --save</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9.4 </a:t>
            </a:r>
            <a:r>
              <a:rPr kumimoji="1" lang="zh-CN" altLang="en-US" dirty="0" smtClean="0"/>
              <a:t>初始化</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83</a:t>
            </a:fld>
            <a:endParaRPr kumimoji="1" lang="zh-CN" altLang="en-US"/>
          </a:p>
        </p:txBody>
      </p:sp>
      <p:sp>
        <p:nvSpPr>
          <p:cNvPr id="7" name="内容占位符 2"/>
          <p:cNvSpPr>
            <a:spLocks noGrp="1" noChangeArrowheads="1"/>
          </p:cNvSpPr>
          <p:nvPr>
            <p:ph idx="4294967295"/>
          </p:nvPr>
        </p:nvSpPr>
        <p:spPr>
          <a:xfrm>
            <a:off x="539750" y="709930"/>
            <a:ext cx="8229600" cy="4254500"/>
          </a:xfrm>
        </p:spPr>
        <p:txBody>
          <a:bodyPr/>
          <a:lstStyle/>
          <a:p>
            <a:pPr marL="0" indent="0">
              <a:buNone/>
            </a:pPr>
            <a:r>
              <a:rPr sz="1600"/>
              <a:t>查看我们的应用文件，我们可以在src目录下找到App.vue和main.js。main.js将会作为我们应用的入口文件而App.vue会作为我们应用的初始化组件。先让我们来完善下main.js</a:t>
            </a:r>
          </a:p>
          <a:p>
            <a:pPr marL="0" indent="0">
              <a:buNone/>
            </a:pPr>
            <a:endParaRPr lang="zh-CN" sz="1600"/>
          </a:p>
        </p:txBody>
      </p:sp>
      <p:graphicFrame>
        <p:nvGraphicFramePr>
          <p:cNvPr id="3" name="表格 2"/>
          <p:cNvGraphicFramePr/>
          <p:nvPr/>
        </p:nvGraphicFramePr>
        <p:xfrm>
          <a:off x="908050" y="1600200"/>
          <a:ext cx="5778500" cy="3364230"/>
        </p:xfrm>
        <a:graphic>
          <a:graphicData uri="http://schemas.openxmlformats.org/drawingml/2006/table">
            <a:tbl>
              <a:tblPr firstRow="1" bandRow="1">
                <a:tableStyleId>{5C22544A-7EE6-4342-B048-85BDC9FD1C3A}</a:tableStyleId>
              </a:tblPr>
              <a:tblGrid>
                <a:gridCol w="5778500"/>
              </a:tblGrid>
              <a:tr h="3364230">
                <a:tc>
                  <a:txBody>
                    <a:bodyPr/>
                    <a:lstStyle/>
                    <a:p>
                      <a:pPr>
                        <a:buNone/>
                      </a:pPr>
                      <a:r>
                        <a:rPr lang="zh-CN" altLang="en-US" sz="700" b="0">
                          <a:solidFill>
                            <a:schemeClr val="tx1"/>
                          </a:solidFill>
                        </a:rPr>
                        <a:t>import Vue from 'vue'</a:t>
                      </a:r>
                    </a:p>
                    <a:p>
                      <a:pPr>
                        <a:buNone/>
                      </a:pPr>
                      <a:r>
                        <a:rPr lang="zh-CN" altLang="en-US" sz="700" b="0">
                          <a:solidFill>
                            <a:schemeClr val="tx1"/>
                          </a:solidFill>
                        </a:rPr>
                        <a:t>import VueRouter from 'vue-router'</a:t>
                      </a:r>
                    </a:p>
                    <a:p>
                      <a:pPr>
                        <a:buNone/>
                      </a:pPr>
                      <a:r>
                        <a:rPr lang="zh-CN" altLang="en-US" sz="700" b="0">
                          <a:solidFill>
                            <a:schemeClr val="tx1"/>
                          </a:solidFill>
                        </a:rPr>
                        <a:t>import VueResource from 'vue-resource'</a:t>
                      </a:r>
                    </a:p>
                    <a:p>
                      <a:pPr>
                        <a:buNone/>
                      </a:pPr>
                      <a:endParaRPr lang="zh-CN" altLang="en-US" sz="700" b="0">
                        <a:solidFill>
                          <a:schemeClr val="tx1"/>
                        </a:solidFill>
                      </a:endParaRPr>
                    </a:p>
                    <a:p>
                      <a:pPr>
                        <a:buNone/>
                      </a:pPr>
                      <a:r>
                        <a:rPr lang="zh-CN" altLang="en-US" sz="700" b="0">
                          <a:solidFill>
                            <a:schemeClr val="tx1"/>
                          </a:solidFill>
                        </a:rPr>
                        <a:t>import App from './App'</a:t>
                      </a:r>
                    </a:p>
                    <a:p>
                      <a:pPr>
                        <a:buNone/>
                      </a:pPr>
                      <a:r>
                        <a:rPr lang="zh-CN" altLang="en-US" sz="700" b="0">
                          <a:solidFill>
                            <a:schemeClr val="tx1"/>
                          </a:solidFill>
                        </a:rPr>
                        <a:t>import Home from './components/Home'</a:t>
                      </a:r>
                    </a:p>
                    <a:p>
                      <a:pPr>
                        <a:buNone/>
                      </a:pPr>
                      <a:r>
                        <a:rPr lang="zh-CN" altLang="en-US" sz="700" b="0">
                          <a:solidFill>
                            <a:schemeClr val="tx1"/>
                          </a:solidFill>
                        </a:rPr>
                        <a:t>import 'bootstrap/dist/css/bootstrap.css'</a:t>
                      </a:r>
                    </a:p>
                    <a:p>
                      <a:pPr>
                        <a:buNone/>
                      </a:pPr>
                      <a:endParaRPr lang="zh-CN" altLang="en-US" sz="700" b="0">
                        <a:solidFill>
                          <a:schemeClr val="tx1"/>
                        </a:solidFill>
                      </a:endParaRPr>
                    </a:p>
                    <a:p>
                      <a:pPr>
                        <a:buNone/>
                      </a:pPr>
                      <a:r>
                        <a:rPr lang="zh-CN" altLang="en-US" sz="700" b="0">
                          <a:solidFill>
                            <a:schemeClr val="tx1"/>
                          </a:solidFill>
                        </a:rPr>
                        <a:t>Vue.use(VueRouter)</a:t>
                      </a:r>
                    </a:p>
                    <a:p>
                      <a:pPr>
                        <a:buNone/>
                      </a:pPr>
                      <a:r>
                        <a:rPr lang="zh-CN" altLang="en-US" sz="700" b="0">
                          <a:solidFill>
                            <a:schemeClr val="tx1"/>
                          </a:solidFill>
                        </a:rPr>
                        <a:t>Vue.use(VueResource)</a:t>
                      </a:r>
                    </a:p>
                    <a:p>
                      <a:pPr>
                        <a:buNone/>
                      </a:pPr>
                      <a:endParaRPr lang="zh-CN" altLang="en-US" sz="700" b="0">
                        <a:solidFill>
                          <a:schemeClr val="tx1"/>
                        </a:solidFill>
                      </a:endParaRPr>
                    </a:p>
                    <a:p>
                      <a:pPr>
                        <a:buNone/>
                      </a:pPr>
                      <a:r>
                        <a:rPr lang="zh-CN" altLang="en-US" sz="700" b="0">
                          <a:solidFill>
                            <a:schemeClr val="tx1"/>
                          </a:solidFill>
                        </a:rPr>
                        <a:t>const routes = [{</a:t>
                      </a:r>
                    </a:p>
                    <a:p>
                      <a:pPr>
                        <a:buNone/>
                      </a:pPr>
                      <a:r>
                        <a:rPr lang="zh-CN" altLang="en-US" sz="700" b="0">
                          <a:solidFill>
                            <a:schemeClr val="tx1"/>
                          </a:solidFill>
                        </a:rPr>
                        <a:t>  path : '/',</a:t>
                      </a:r>
                    </a:p>
                    <a:p>
                      <a:pPr>
                        <a:buNone/>
                      </a:pPr>
                      <a:r>
                        <a:rPr lang="zh-CN" altLang="en-US" sz="700" b="0">
                          <a:solidFill>
                            <a:schemeClr val="tx1"/>
                          </a:solidFill>
                        </a:rPr>
                        <a:t>  component : Home</a:t>
                      </a:r>
                    </a:p>
                    <a:p>
                      <a:pPr>
                        <a:buNone/>
                      </a:pPr>
                      <a:r>
                        <a:rPr lang="zh-CN" altLang="en-US" sz="700" b="0">
                          <a:solidFill>
                            <a:schemeClr val="tx1"/>
                          </a:solidFill>
                        </a:rPr>
                        <a:t>},{</a:t>
                      </a:r>
                    </a:p>
                    <a:p>
                      <a:pPr>
                        <a:buNone/>
                      </a:pPr>
                      <a:r>
                        <a:rPr lang="zh-CN" altLang="en-US" sz="700" b="0">
                          <a:solidFill>
                            <a:schemeClr val="tx1"/>
                          </a:solidFill>
                        </a:rPr>
                        <a:t>  path : '/home',</a:t>
                      </a:r>
                    </a:p>
                    <a:p>
                      <a:pPr>
                        <a:buNone/>
                      </a:pPr>
                      <a:r>
                        <a:rPr lang="zh-CN" altLang="en-US" sz="700" b="0">
                          <a:solidFill>
                            <a:schemeClr val="tx1"/>
                          </a:solidFill>
                        </a:rPr>
                        <a:t>  component : Home</a:t>
                      </a:r>
                    </a:p>
                    <a:p>
                      <a:pPr>
                        <a:buNone/>
                      </a:pPr>
                      <a:r>
                        <a:rPr lang="zh-CN" altLang="en-US" sz="700" b="0">
                          <a:solidFill>
                            <a:schemeClr val="tx1"/>
                          </a:solidFill>
                        </a:rPr>
                        <a:t>}];</a:t>
                      </a:r>
                    </a:p>
                    <a:p>
                      <a:pPr>
                        <a:buNone/>
                      </a:pPr>
                      <a:endParaRPr lang="zh-CN" altLang="en-US" sz="700" b="0">
                        <a:solidFill>
                          <a:schemeClr val="tx1"/>
                        </a:solidFill>
                      </a:endParaRPr>
                    </a:p>
                    <a:p>
                      <a:pPr>
                        <a:buNone/>
                      </a:pPr>
                      <a:r>
                        <a:rPr lang="zh-CN" altLang="en-US" sz="700" b="0">
                          <a:solidFill>
                            <a:schemeClr val="tx1"/>
                          </a:solidFill>
                        </a:rPr>
                        <a:t>const router = new VueRouter({</a:t>
                      </a:r>
                    </a:p>
                    <a:p>
                      <a:pPr>
                        <a:buNone/>
                      </a:pPr>
                      <a:r>
                        <a:rPr lang="zh-CN" altLang="en-US" sz="700" b="0">
                          <a:solidFill>
                            <a:schemeClr val="tx1"/>
                          </a:solidFill>
                        </a:rPr>
                        <a:t>  routes</a:t>
                      </a:r>
                    </a:p>
                    <a:p>
                      <a:pPr>
                        <a:buNone/>
                      </a:pPr>
                      <a:r>
                        <a:rPr lang="zh-CN" altLang="en-US" sz="700" b="0">
                          <a:solidFill>
                            <a:schemeClr val="tx1"/>
                          </a:solidFill>
                        </a:rPr>
                        <a:t>});</a:t>
                      </a:r>
                    </a:p>
                    <a:p>
                      <a:pPr>
                        <a:buNone/>
                      </a:pPr>
                      <a:endParaRPr lang="zh-CN" altLang="en-US" sz="700" b="0">
                        <a:solidFill>
                          <a:schemeClr val="tx1"/>
                        </a:solidFill>
                      </a:endParaRPr>
                    </a:p>
                    <a:p>
                      <a:pPr>
                        <a:buNone/>
                      </a:pPr>
                      <a:r>
                        <a:rPr lang="zh-CN" altLang="en-US" sz="700" b="0">
                          <a:solidFill>
                            <a:schemeClr val="tx1"/>
                          </a:solidFill>
                        </a:rPr>
                        <a:t>/* eslint-disable no-new */</a:t>
                      </a:r>
                    </a:p>
                    <a:p>
                      <a:pPr>
                        <a:buNone/>
                      </a:pPr>
                      <a:r>
                        <a:rPr lang="zh-CN" altLang="en-US" sz="700" b="0">
                          <a:solidFill>
                            <a:schemeClr val="tx1"/>
                          </a:solidFill>
                        </a:rPr>
                        <a:t>// 实例化我们的Vue</a:t>
                      </a:r>
                    </a:p>
                    <a:p>
                      <a:pPr>
                        <a:buNone/>
                      </a:pPr>
                      <a:r>
                        <a:rPr lang="zh-CN" altLang="en-US" sz="700" b="0">
                          <a:solidFill>
                            <a:schemeClr val="tx1"/>
                          </a:solidFill>
                        </a:rPr>
                        <a:t>var app = new Vue({</a:t>
                      </a:r>
                    </a:p>
                    <a:p>
                      <a:pPr>
                        <a:buNone/>
                      </a:pPr>
                      <a:r>
                        <a:rPr lang="zh-CN" altLang="en-US" sz="700" b="0">
                          <a:solidFill>
                            <a:schemeClr val="tx1"/>
                          </a:solidFill>
                        </a:rPr>
                        <a:t>  el: '#app',</a:t>
                      </a:r>
                    </a:p>
                    <a:p>
                      <a:pPr>
                        <a:buNone/>
                      </a:pPr>
                      <a:r>
                        <a:rPr lang="zh-CN" altLang="en-US" sz="700" b="0">
                          <a:solidFill>
                            <a:schemeClr val="tx1"/>
                          </a:solidFill>
                        </a:rPr>
                        <a:t>  router,</a:t>
                      </a:r>
                    </a:p>
                    <a:p>
                      <a:pPr>
                        <a:buNone/>
                      </a:pPr>
                      <a:r>
                        <a:rPr lang="zh-CN" altLang="en-US" sz="700" b="0">
                          <a:solidFill>
                            <a:schemeClr val="tx1"/>
                          </a:solidFill>
                        </a:rPr>
                        <a:t>  ...App,</a:t>
                      </a:r>
                    </a:p>
                    <a:p>
                      <a:pPr>
                        <a:buNone/>
                      </a:pPr>
                      <a:r>
                        <a:rPr lang="zh-CN" altLang="en-US" sz="700" b="0">
                          <a:solidFill>
                            <a:schemeClr val="tx1"/>
                          </a:solidFill>
                        </a:rPr>
                        <a: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9.4 </a:t>
            </a:r>
            <a:r>
              <a:rPr kumimoji="1" lang="zh-CN" altLang="en-US" dirty="0" smtClean="0"/>
              <a:t>初始化</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84</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sz="1600"/>
              <a:t>可以发现我们在main.js里使用了两个组件App.vue和Home.vue，稍后让我们具体实现它们的内容。</a:t>
            </a:r>
          </a:p>
          <a:p>
            <a:pPr marL="0" indent="0">
              <a:buNone/>
            </a:pPr>
            <a:r>
              <a:rPr sz="1600"/>
              <a:t>而我们的index.html只需要保留&lt;div id="app"&gt;&lt;/div&gt;即可，我们的Vue在实例化时设置了el : '#app' 所以会替换这标签，为我们App组件的内容</a:t>
            </a:r>
          </a:p>
          <a:p>
            <a:pPr marL="0" indent="0">
              <a:buNone/>
            </a:pPr>
            <a:r>
              <a:rPr sz="1600"/>
              <a:t>//index.html</a:t>
            </a:r>
          </a:p>
          <a:p>
            <a:pPr marL="0" indent="0">
              <a:buNone/>
            </a:pPr>
            <a:r>
              <a:rPr sz="1600"/>
              <a:t>&lt;div id="app"&gt;&lt;/div&gt;</a:t>
            </a:r>
          </a:p>
          <a:p>
            <a:pPr marL="0" indent="0">
              <a:buNone/>
            </a:pPr>
            <a:r>
              <a:rPr sz="1600"/>
              <a:t>我们的初始化就到这结束了，接下来让我们开始创建组件。</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9.5.1 </a:t>
            </a:r>
            <a:r>
              <a:rPr kumimoji="1" lang="zh-CN" altLang="en-US" dirty="0" smtClean="0"/>
              <a:t>创建组件</a:t>
            </a:r>
            <a:r>
              <a:rPr kumimoji="1" lang="en-US" altLang="zh-CN" dirty="0" smtClean="0"/>
              <a:t>-app</a:t>
            </a:r>
            <a:r>
              <a:rPr kumimoji="1" lang="zh-CN" altLang="en-US" dirty="0" smtClean="0"/>
              <a:t>结构</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85</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sz="1600"/>
              <a:t>首先我们在App.vue里为我们的应用写个顶部导航。</a:t>
            </a:r>
          </a:p>
          <a:p>
            <a:pPr marL="0" indent="0">
              <a:buNone/>
            </a:pPr>
            <a:endParaRPr lang="zh-CN" sz="1600"/>
          </a:p>
        </p:txBody>
      </p:sp>
      <p:graphicFrame>
        <p:nvGraphicFramePr>
          <p:cNvPr id="3" name="表格 2"/>
          <p:cNvGraphicFramePr/>
          <p:nvPr/>
        </p:nvGraphicFramePr>
        <p:xfrm>
          <a:off x="692150" y="1214755"/>
          <a:ext cx="5778500" cy="2940685"/>
        </p:xfrm>
        <a:graphic>
          <a:graphicData uri="http://schemas.openxmlformats.org/drawingml/2006/table">
            <a:tbl>
              <a:tblPr firstRow="1" bandRow="1">
                <a:tableStyleId>{5C22544A-7EE6-4342-B048-85BDC9FD1C3A}</a:tableStyleId>
              </a:tblPr>
              <a:tblGrid>
                <a:gridCol w="5778500"/>
              </a:tblGrid>
              <a:tr h="2940685">
                <a:tc>
                  <a:txBody>
                    <a:bodyPr/>
                    <a:lstStyle/>
                    <a:p>
                      <a:pPr>
                        <a:buNone/>
                      </a:pPr>
                      <a:r>
                        <a:rPr lang="zh-CN" altLang="en-US" sz="700" b="0">
                          <a:solidFill>
                            <a:schemeClr val="tx1"/>
                          </a:solidFill>
                        </a:rPr>
                        <a:t>&lt;template&gt;</a:t>
                      </a:r>
                    </a:p>
                    <a:p>
                      <a:pPr>
                        <a:buNone/>
                      </a:pPr>
                      <a:r>
                        <a:rPr lang="zh-CN" altLang="en-US" sz="700" b="0">
                          <a:solidFill>
                            <a:schemeClr val="tx1"/>
                          </a:solidFill>
                        </a:rPr>
                        <a:t>  &lt;div id="wrapper"&gt;</a:t>
                      </a:r>
                    </a:p>
                    <a:p>
                      <a:pPr>
                        <a:buNone/>
                      </a:pPr>
                      <a:r>
                        <a:rPr lang="zh-CN" altLang="en-US" sz="700" b="0">
                          <a:solidFill>
                            <a:schemeClr val="tx1"/>
                          </a:solidFill>
                        </a:rPr>
                        <a:t>    &lt;nav class="navbar navbar-default"&gt;</a:t>
                      </a:r>
                    </a:p>
                    <a:p>
                      <a:pPr>
                        <a:buNone/>
                      </a:pPr>
                      <a:r>
                        <a:rPr lang="zh-CN" altLang="en-US" sz="700" b="0">
                          <a:solidFill>
                            <a:schemeClr val="tx1"/>
                          </a:solidFill>
                        </a:rPr>
                        <a:t>      &lt;div class="container"&gt;</a:t>
                      </a:r>
                    </a:p>
                    <a:p>
                      <a:pPr>
                        <a:buNone/>
                      </a:pPr>
                      <a:r>
                        <a:rPr lang="zh-CN" altLang="en-US" sz="700" b="0">
                          <a:solidFill>
                            <a:schemeClr val="tx1"/>
                          </a:solidFill>
                        </a:rPr>
                        <a:t>        &lt;a class="navbar-brand" href="#"&gt;</a:t>
                      </a:r>
                    </a:p>
                    <a:p>
                      <a:pPr>
                        <a:buNone/>
                      </a:pPr>
                      <a:r>
                        <a:rPr lang="zh-CN" altLang="en-US" sz="700" b="0">
                          <a:solidFill>
                            <a:schemeClr val="tx1"/>
                          </a:solidFill>
                        </a:rPr>
                        <a:t>          &lt;i class="glyphicon glyphicon-time"&gt;&lt;/i&gt;</a:t>
                      </a:r>
                    </a:p>
                    <a:p>
                      <a:pPr>
                        <a:buNone/>
                      </a:pPr>
                      <a:r>
                        <a:rPr lang="zh-CN" altLang="en-US" sz="700" b="0">
                          <a:solidFill>
                            <a:schemeClr val="tx1"/>
                          </a:solidFill>
                        </a:rPr>
                        <a:t>          计划板</a:t>
                      </a:r>
                    </a:p>
                    <a:p>
                      <a:pPr>
                        <a:buNone/>
                      </a:pPr>
                      <a:r>
                        <a:rPr lang="zh-CN" altLang="en-US" sz="700" b="0">
                          <a:solidFill>
                            <a:schemeClr val="tx1"/>
                          </a:solidFill>
                        </a:rPr>
                        <a:t>        &lt;/a&gt;</a:t>
                      </a:r>
                    </a:p>
                    <a:p>
                      <a:pPr>
                        <a:buNone/>
                      </a:pPr>
                      <a:r>
                        <a:rPr lang="zh-CN" altLang="en-US" sz="700" b="0">
                          <a:solidFill>
                            <a:schemeClr val="tx1"/>
                          </a:solidFill>
                        </a:rPr>
                        <a:t>        &lt;ul class="nav navbar-nav"&gt;</a:t>
                      </a:r>
                    </a:p>
                    <a:p>
                      <a:pPr>
                        <a:buNone/>
                      </a:pPr>
                      <a:r>
                        <a:rPr lang="zh-CN" altLang="en-US" sz="700" b="0">
                          <a:solidFill>
                            <a:schemeClr val="tx1"/>
                          </a:solidFill>
                        </a:rPr>
                        <a:t>          &lt;li&gt;</a:t>
                      </a:r>
                      <a:r>
                        <a:rPr lang="zh-CN" altLang="en-US" sz="700" b="0">
                          <a:solidFill>
                            <a:srgbClr val="FF0000"/>
                          </a:solidFill>
                        </a:rPr>
                        <a:t>&lt;router-link to="/home"&gt;首页&lt;/router-link&gt;</a:t>
                      </a:r>
                      <a:r>
                        <a:rPr lang="zh-CN" altLang="en-US" sz="700" b="0">
                          <a:solidFill>
                            <a:schemeClr val="tx1"/>
                          </a:solidFill>
                        </a:rPr>
                        <a:t>&lt;/li&gt;</a:t>
                      </a:r>
                    </a:p>
                    <a:p>
                      <a:pPr>
                        <a:buNone/>
                      </a:pPr>
                      <a:r>
                        <a:rPr lang="zh-CN" altLang="en-US" sz="700" b="0">
                          <a:solidFill>
                            <a:schemeClr val="tx1"/>
                          </a:solidFill>
                        </a:rPr>
                        <a:t>          &lt;li&gt;</a:t>
                      </a:r>
                      <a:r>
                        <a:rPr lang="zh-CN" altLang="en-US" sz="700" b="0">
                          <a:solidFill>
                            <a:srgbClr val="FF0000"/>
                          </a:solidFill>
                        </a:rPr>
                        <a:t>&lt;router-link to="/time-entries"&gt;计划列表&lt;/router-link&gt;</a:t>
                      </a:r>
                      <a:r>
                        <a:rPr lang="zh-CN" altLang="en-US" sz="700" b="0">
                          <a:solidFill>
                            <a:schemeClr val="tx1"/>
                          </a:solidFill>
                        </a:rPr>
                        <a:t>&lt;/li&gt;</a:t>
                      </a:r>
                    </a:p>
                    <a:p>
                      <a:pPr>
                        <a:buNone/>
                      </a:pPr>
                      <a:r>
                        <a:rPr lang="zh-CN" altLang="en-US" sz="700" b="0">
                          <a:solidFill>
                            <a:schemeClr val="tx1"/>
                          </a:solidFill>
                        </a:rPr>
                        <a:t>        &lt;/ul&gt;</a:t>
                      </a:r>
                    </a:p>
                    <a:p>
                      <a:pPr>
                        <a:buNone/>
                      </a:pPr>
                      <a:r>
                        <a:rPr lang="zh-CN" altLang="en-US" sz="700" b="0">
                          <a:solidFill>
                            <a:schemeClr val="tx1"/>
                          </a:solidFill>
                        </a:rPr>
                        <a:t>      &lt;/div&gt;</a:t>
                      </a:r>
                    </a:p>
                    <a:p>
                      <a:pPr>
                        <a:buNone/>
                      </a:pPr>
                      <a:r>
                        <a:rPr lang="zh-CN" altLang="en-US" sz="700" b="0">
                          <a:solidFill>
                            <a:schemeClr val="tx1"/>
                          </a:solidFill>
                        </a:rPr>
                        <a:t>    &lt;/nav&gt;</a:t>
                      </a:r>
                    </a:p>
                    <a:p>
                      <a:pPr>
                        <a:buNone/>
                      </a:pPr>
                      <a:r>
                        <a:rPr lang="zh-CN" altLang="en-US" sz="700" b="0">
                          <a:solidFill>
                            <a:schemeClr val="tx1"/>
                          </a:solidFill>
                        </a:rPr>
                        <a:t>    &lt;div class="container"&gt;</a:t>
                      </a:r>
                    </a:p>
                    <a:p>
                      <a:pPr>
                        <a:buNone/>
                      </a:pPr>
                      <a:r>
                        <a:rPr lang="zh-CN" altLang="en-US" sz="700" b="0">
                          <a:solidFill>
                            <a:schemeClr val="tx1"/>
                          </a:solidFill>
                        </a:rPr>
                        <a:t>      &lt;div class="col-sm-3"&gt;</a:t>
                      </a:r>
                    </a:p>
                    <a:p>
                      <a:pPr>
                        <a:buNone/>
                      </a:pPr>
                      <a:r>
                        <a:rPr lang="zh-CN" altLang="en-US" sz="700" b="0">
                          <a:solidFill>
                            <a:schemeClr val="tx1"/>
                          </a:solidFill>
                        </a:rPr>
                        <a:t>        </a:t>
                      </a:r>
                    </a:p>
                    <a:p>
                      <a:pPr>
                        <a:buNone/>
                      </a:pPr>
                      <a:r>
                        <a:rPr lang="zh-CN" altLang="en-US" sz="700" b="0">
                          <a:solidFill>
                            <a:schemeClr val="tx1"/>
                          </a:solidFill>
                        </a:rPr>
                        <a:t>      &lt;/div&gt;</a:t>
                      </a:r>
                    </a:p>
                    <a:p>
                      <a:pPr>
                        <a:buNone/>
                      </a:pPr>
                      <a:r>
                        <a:rPr lang="zh-CN" altLang="en-US" sz="700" b="0">
                          <a:solidFill>
                            <a:schemeClr val="tx1"/>
                          </a:solidFill>
                        </a:rPr>
                        <a:t>      &lt;div class="col-sm-9"&gt;</a:t>
                      </a:r>
                    </a:p>
                    <a:p>
                      <a:pPr>
                        <a:buNone/>
                      </a:pPr>
                      <a:r>
                        <a:rPr lang="zh-CN" altLang="en-US" sz="700" b="0">
                          <a:solidFill>
                            <a:schemeClr val="tx1"/>
                          </a:solidFill>
                        </a:rPr>
                        <a:t>       </a:t>
                      </a:r>
                      <a:r>
                        <a:rPr lang="zh-CN" altLang="en-US" sz="700" b="0">
                          <a:solidFill>
                            <a:srgbClr val="FF0000"/>
                          </a:solidFill>
                        </a:rPr>
                        <a:t> &lt;router-view&gt;&lt;/router-view&gt;</a:t>
                      </a:r>
                    </a:p>
                    <a:p>
                      <a:pPr>
                        <a:buNone/>
                      </a:pPr>
                      <a:r>
                        <a:rPr lang="zh-CN" altLang="en-US" sz="700" b="0">
                          <a:solidFill>
                            <a:schemeClr val="tx1"/>
                          </a:solidFill>
                        </a:rPr>
                        <a:t>      &lt;/div&gt;</a:t>
                      </a:r>
                    </a:p>
                    <a:p>
                      <a:pPr>
                        <a:buNone/>
                      </a:pPr>
                      <a:r>
                        <a:rPr lang="zh-CN" altLang="en-US" sz="700" b="0">
                          <a:solidFill>
                            <a:schemeClr val="tx1"/>
                          </a:solidFill>
                        </a:rPr>
                        <a:t>    &lt;/div&gt;</a:t>
                      </a:r>
                    </a:p>
                    <a:p>
                      <a:pPr>
                        <a:buNone/>
                      </a:pPr>
                      <a:r>
                        <a:rPr lang="zh-CN" altLang="en-US" sz="700" b="0">
                          <a:solidFill>
                            <a:schemeClr val="tx1"/>
                          </a:solidFill>
                        </a:rPr>
                        <a:t>  &lt;/div&gt;</a:t>
                      </a:r>
                    </a:p>
                    <a:p>
                      <a:pPr>
                        <a:buNone/>
                      </a:pPr>
                      <a:r>
                        <a:rPr lang="zh-CN" altLang="en-US" sz="700" b="0">
                          <a:solidFill>
                            <a:schemeClr val="tx1"/>
                          </a:solidFill>
                        </a:rPr>
                        <a:t>&lt;/template&gt;</a:t>
                      </a:r>
                    </a:p>
                  </a:txBody>
                  <a:tcPr>
                    <a:solidFill>
                      <a:schemeClr val="bg1">
                        <a:lumMod val="95000"/>
                      </a:schemeClr>
                    </a:solidFill>
                  </a:tcPr>
                </a:tc>
              </a:tr>
            </a:tbl>
          </a:graphicData>
        </a:graphic>
      </p:graphicFrame>
      <p:sp>
        <p:nvSpPr>
          <p:cNvPr id="5" name="文本框 4"/>
          <p:cNvSpPr txBox="1"/>
          <p:nvPr/>
        </p:nvSpPr>
        <p:spPr>
          <a:xfrm>
            <a:off x="3795395" y="1261110"/>
            <a:ext cx="2540000" cy="1371600"/>
          </a:xfrm>
          <a:prstGeom prst="rect">
            <a:avLst/>
          </a:prstGeom>
          <a:noFill/>
        </p:spPr>
        <p:txBody>
          <a:bodyPr wrap="square" rtlCol="0" anchor="t">
            <a:spAutoFit/>
          </a:bodyPr>
          <a:lstStyle/>
          <a:p>
            <a:r>
              <a:rPr lang="zh-CN" altLang="en-US" sz="1200"/>
              <a:t>除了我们的navbar以外，我们还需要一个.Container去放我们其余需要展示的信息。</a:t>
            </a:r>
          </a:p>
          <a:p>
            <a:r>
              <a:rPr lang="zh-CN" altLang="en-US" sz="1200"/>
              <a:t>并且在这里我们要放一个</a:t>
            </a:r>
            <a:r>
              <a:rPr lang="zh-CN" altLang="en-US" sz="1200">
                <a:solidFill>
                  <a:srgbClr val="FF0000"/>
                </a:solidFill>
              </a:rPr>
              <a:t>router-view</a:t>
            </a:r>
            <a:r>
              <a:rPr lang="zh-CN" altLang="en-US" sz="1200"/>
              <a:t>标签，vue-router的切换就是通过这个标签开始显现的。</a:t>
            </a:r>
          </a:p>
          <a:p>
            <a:r>
              <a:rPr lang="zh-CN" altLang="en-US" sz="1200"/>
              <a:t>通过</a:t>
            </a:r>
            <a:r>
              <a:rPr lang="en-US" altLang="zh-CN" sz="1200"/>
              <a:t>router-link</a:t>
            </a:r>
            <a:r>
              <a:rPr lang="zh-CN" altLang="en-US" sz="1200"/>
              <a:t>来进行路由的切换</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9.5.2 </a:t>
            </a:r>
            <a:r>
              <a:rPr kumimoji="1" lang="zh-CN" altLang="en-US" dirty="0" smtClean="0"/>
              <a:t>创建组件</a:t>
            </a:r>
            <a:r>
              <a:rPr kumimoji="1" lang="en-US" altLang="zh-CN" dirty="0" smtClean="0"/>
              <a:t>-Home</a:t>
            </a:r>
            <a:r>
              <a:rPr kumimoji="1" lang="zh-CN" altLang="en-US" dirty="0" smtClean="0"/>
              <a:t>页搭建</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86</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sz="1600"/>
              <a:t>我们需要创建一个Home.vue作为我们的首页</a:t>
            </a:r>
          </a:p>
          <a:p>
            <a:pPr marL="0" indent="0">
              <a:buNone/>
            </a:pPr>
            <a:endParaRPr sz="1600"/>
          </a:p>
          <a:p>
            <a:pPr marL="0" indent="0">
              <a:buNone/>
            </a:pPr>
            <a:endParaRPr sz="1600"/>
          </a:p>
          <a:p>
            <a:pPr marL="0" indent="0">
              <a:buNone/>
            </a:pPr>
            <a:endParaRPr sz="1600"/>
          </a:p>
          <a:p>
            <a:pPr marL="0" indent="0">
              <a:buNone/>
            </a:pPr>
            <a:endParaRPr lang="zh-CN" sz="1600"/>
          </a:p>
          <a:p>
            <a:r>
              <a:rPr lang="zh-CN" sz="1600"/>
              <a:t>搭建完成后，应该可以看到右图效果</a:t>
            </a:r>
          </a:p>
          <a:p>
            <a:pPr marL="0" indent="0">
              <a:buNone/>
            </a:pPr>
            <a:endParaRPr sz="1600"/>
          </a:p>
        </p:txBody>
      </p:sp>
      <p:graphicFrame>
        <p:nvGraphicFramePr>
          <p:cNvPr id="3" name="表格 2"/>
          <p:cNvGraphicFramePr/>
          <p:nvPr/>
        </p:nvGraphicFramePr>
        <p:xfrm>
          <a:off x="619125" y="1172845"/>
          <a:ext cx="4391025" cy="1553210"/>
        </p:xfrm>
        <a:graphic>
          <a:graphicData uri="http://schemas.openxmlformats.org/drawingml/2006/table">
            <a:tbl>
              <a:tblPr firstRow="1" bandRow="1">
                <a:tableStyleId>{5C22544A-7EE6-4342-B048-85BDC9FD1C3A}</a:tableStyleId>
              </a:tblPr>
              <a:tblGrid>
                <a:gridCol w="4391025"/>
              </a:tblGrid>
              <a:tr h="1553210">
                <a:tc>
                  <a:txBody>
                    <a:bodyPr/>
                    <a:lstStyle/>
                    <a:p>
                      <a:pPr>
                        <a:buNone/>
                      </a:pPr>
                      <a:r>
                        <a:rPr lang="zh-CN" altLang="en-US" sz="700" b="0">
                          <a:solidFill>
                            <a:schemeClr val="tx1"/>
                          </a:solidFill>
                        </a:rPr>
                        <a:t>// src/components/Home.vue</a:t>
                      </a:r>
                    </a:p>
                    <a:p>
                      <a:pPr>
                        <a:buNone/>
                      </a:pPr>
                      <a:endParaRPr lang="zh-CN" altLang="en-US" sz="700" b="0">
                        <a:solidFill>
                          <a:schemeClr val="tx1"/>
                        </a:solidFill>
                      </a:endParaRPr>
                    </a:p>
                    <a:p>
                      <a:pPr>
                        <a:buNone/>
                      </a:pPr>
                      <a:r>
                        <a:rPr lang="zh-CN" altLang="en-US" sz="700" b="0">
                          <a:solidFill>
                            <a:schemeClr val="tx1"/>
                          </a:solidFill>
                        </a:rPr>
                        <a:t>&lt;template&gt;</a:t>
                      </a:r>
                    </a:p>
                    <a:p>
                      <a:pPr>
                        <a:buNone/>
                      </a:pPr>
                      <a:r>
                        <a:rPr lang="zh-CN" altLang="en-US" sz="700" b="0">
                          <a:solidFill>
                            <a:schemeClr val="tx1"/>
                          </a:solidFill>
                        </a:rPr>
                        <a:t>  &lt;div class="jumbotron"&gt;</a:t>
                      </a:r>
                    </a:p>
                    <a:p>
                      <a:pPr>
                        <a:buNone/>
                      </a:pPr>
                      <a:r>
                        <a:rPr lang="zh-CN" altLang="en-US" sz="700" b="0">
                          <a:solidFill>
                            <a:schemeClr val="tx1"/>
                          </a:solidFill>
                        </a:rPr>
                        <a:t>    &lt;h1&gt;任务追踪&lt;/h1&gt;</a:t>
                      </a:r>
                    </a:p>
                    <a:p>
                      <a:pPr>
                        <a:buNone/>
                      </a:pPr>
                      <a:r>
                        <a:rPr lang="zh-CN" altLang="en-US" sz="700" b="0">
                          <a:solidFill>
                            <a:schemeClr val="tx1"/>
                          </a:solidFill>
                        </a:rPr>
                        <a:t>    &lt;p&gt;</a:t>
                      </a:r>
                    </a:p>
                    <a:p>
                      <a:pPr>
                        <a:buNone/>
                      </a:pPr>
                      <a:r>
                        <a:rPr lang="zh-CN" altLang="en-US" sz="700" b="0">
                          <a:solidFill>
                            <a:schemeClr val="tx1"/>
                          </a:solidFill>
                        </a:rPr>
                        <a:t>      &lt;strong&gt;</a:t>
                      </a:r>
                    </a:p>
                    <a:p>
                      <a:pPr>
                        <a:buNone/>
                      </a:pPr>
                      <a:r>
                        <a:rPr lang="zh-CN" altLang="en-US" sz="700" b="0">
                          <a:solidFill>
                            <a:schemeClr val="tx1"/>
                          </a:solidFill>
                        </a:rPr>
                        <a:t>        &lt;router-link to="/time-entries"&gt;创建一个任务&lt;/router-link&gt;</a:t>
                      </a:r>
                    </a:p>
                    <a:p>
                      <a:pPr>
                        <a:buNone/>
                      </a:pPr>
                      <a:r>
                        <a:rPr lang="zh-CN" altLang="en-US" sz="700" b="0">
                          <a:solidFill>
                            <a:schemeClr val="tx1"/>
                          </a:solidFill>
                        </a:rPr>
                        <a:t>      &lt;/strong&gt;</a:t>
                      </a:r>
                    </a:p>
                    <a:p>
                      <a:pPr>
                        <a:buNone/>
                      </a:pPr>
                      <a:r>
                        <a:rPr lang="zh-CN" altLang="en-US" sz="700" b="0">
                          <a:solidFill>
                            <a:schemeClr val="tx1"/>
                          </a:solidFill>
                        </a:rPr>
                        <a:t>    &lt;/p&gt;</a:t>
                      </a:r>
                    </a:p>
                    <a:p>
                      <a:pPr>
                        <a:buNone/>
                      </a:pPr>
                      <a:r>
                        <a:rPr lang="zh-CN" altLang="en-US" sz="700" b="0">
                          <a:solidFill>
                            <a:schemeClr val="tx1"/>
                          </a:solidFill>
                        </a:rPr>
                        <a:t>  &lt;/div&gt;</a:t>
                      </a:r>
                    </a:p>
                    <a:p>
                      <a:pPr>
                        <a:buNone/>
                      </a:pPr>
                      <a:r>
                        <a:rPr lang="zh-CN" altLang="en-US" sz="700" b="0">
                          <a:solidFill>
                            <a:schemeClr val="tx1"/>
                          </a:solidFill>
                        </a:rPr>
                        <a:t>&lt;/template&gt;</a:t>
                      </a:r>
                    </a:p>
                  </a:txBody>
                  <a:tcPr>
                    <a:solidFill>
                      <a:schemeClr val="bg1">
                        <a:lumMod val="95000"/>
                      </a:schemeClr>
                    </a:solidFill>
                  </a:tcPr>
                </a:tc>
              </a:tr>
            </a:tbl>
          </a:graphicData>
        </a:graphic>
      </p:graphicFrame>
      <p:pic>
        <p:nvPicPr>
          <p:cNvPr id="5" name="图片 4"/>
          <p:cNvPicPr>
            <a:picLocks noChangeAspect="1"/>
          </p:cNvPicPr>
          <p:nvPr/>
        </p:nvPicPr>
        <p:blipFill>
          <a:blip r:embed="rId2"/>
          <a:stretch>
            <a:fillRect/>
          </a:stretch>
        </p:blipFill>
        <p:spPr>
          <a:xfrm>
            <a:off x="4225290" y="2477770"/>
            <a:ext cx="4636135" cy="21615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9.5.3 </a:t>
            </a:r>
            <a:r>
              <a:rPr kumimoji="1" lang="zh-CN" altLang="en-US" dirty="0" smtClean="0"/>
              <a:t>创建组件</a:t>
            </a:r>
            <a:r>
              <a:rPr kumimoji="1" lang="en-US" altLang="zh-CN" dirty="0" smtClean="0"/>
              <a:t>-侧边栏组件</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87</a:t>
            </a:fld>
            <a:endParaRPr kumimoji="1" lang="zh-CN" altLang="en-US"/>
          </a:p>
        </p:txBody>
      </p:sp>
      <p:sp>
        <p:nvSpPr>
          <p:cNvPr id="7" name="内容占位符 2"/>
          <p:cNvSpPr>
            <a:spLocks noGrp="1" noChangeArrowheads="1"/>
          </p:cNvSpPr>
          <p:nvPr>
            <p:ph idx="4294967295"/>
          </p:nvPr>
        </p:nvSpPr>
        <p:spPr>
          <a:xfrm>
            <a:off x="539750" y="709930"/>
            <a:ext cx="8229600" cy="4057015"/>
          </a:xfrm>
        </p:spPr>
        <p:txBody>
          <a:bodyPr/>
          <a:lstStyle/>
          <a:p>
            <a:pPr marL="0" indent="0">
              <a:buNone/>
            </a:pPr>
            <a:r>
              <a:rPr sz="1600"/>
              <a:t>我们首页左侧还有一块空白，我们需要它放下一个侧边栏去统计所有计划的总时间。</a:t>
            </a:r>
          </a:p>
          <a:p>
            <a:endParaRPr lang="zh-CN" sz="1600"/>
          </a:p>
          <a:p>
            <a:endParaRPr lang="zh-CN" sz="1600"/>
          </a:p>
          <a:p>
            <a:endParaRPr lang="zh-CN" sz="1600"/>
          </a:p>
          <a:p>
            <a:endParaRPr lang="zh-CN" sz="1600"/>
          </a:p>
          <a:p>
            <a:endParaRPr lang="zh-CN" sz="1600"/>
          </a:p>
          <a:p>
            <a:r>
              <a:rPr lang="zh-CN" sz="1600"/>
              <a:t>在左侧，我们通过嵌套的方式，又引入了一个子组件Sidebar.vue，接下来我们创建Sidebar.vue</a:t>
            </a:r>
          </a:p>
        </p:txBody>
      </p:sp>
      <p:graphicFrame>
        <p:nvGraphicFramePr>
          <p:cNvPr id="5" name="表格 4"/>
          <p:cNvGraphicFramePr/>
          <p:nvPr/>
        </p:nvGraphicFramePr>
        <p:xfrm>
          <a:off x="828040" y="1287145"/>
          <a:ext cx="6314440" cy="2471420"/>
        </p:xfrm>
        <a:graphic>
          <a:graphicData uri="http://schemas.openxmlformats.org/drawingml/2006/table">
            <a:tbl>
              <a:tblPr firstRow="1" bandRow="1">
                <a:tableStyleId>{5C22544A-7EE6-4342-B048-85BDC9FD1C3A}</a:tableStyleId>
              </a:tblPr>
              <a:tblGrid>
                <a:gridCol w="6314440"/>
              </a:tblGrid>
              <a:tr h="2471420">
                <a:tc>
                  <a:txBody>
                    <a:bodyPr/>
                    <a:lstStyle/>
                    <a:p>
                      <a:pPr>
                        <a:buNone/>
                      </a:pPr>
                      <a:r>
                        <a:rPr lang="zh-CN" altLang="en-US" sz="700" b="0">
                          <a:solidFill>
                            <a:schemeClr val="tx1"/>
                          </a:solidFill>
                        </a:rPr>
                        <a:t>// src/App.vue</a:t>
                      </a:r>
                    </a:p>
                    <a:p>
                      <a:pPr>
                        <a:buNone/>
                      </a:pPr>
                      <a:endParaRPr lang="zh-CN" altLang="en-US" sz="700" b="0">
                        <a:solidFill>
                          <a:schemeClr val="tx1"/>
                        </a:solidFill>
                      </a:endParaRPr>
                    </a:p>
                    <a:p>
                      <a:pPr>
                        <a:buNone/>
                      </a:pPr>
                      <a:r>
                        <a:rPr lang="zh-CN" altLang="en-US" sz="700" b="0">
                          <a:solidFill>
                            <a:schemeClr val="tx1"/>
                          </a:solidFill>
                        </a:rPr>
                        <a:t>  //上面内容没有改动，只修改了红字标识的部分</a:t>
                      </a:r>
                    </a:p>
                    <a:p>
                      <a:pPr>
                        <a:buNone/>
                      </a:pPr>
                      <a:r>
                        <a:rPr lang="zh-CN" altLang="en-US" sz="700" b="0">
                          <a:solidFill>
                            <a:schemeClr val="tx1"/>
                          </a:solidFill>
                        </a:rPr>
                        <a:t>  &lt;div class="container"&gt;</a:t>
                      </a:r>
                    </a:p>
                    <a:p>
                      <a:pPr>
                        <a:buNone/>
                      </a:pPr>
                      <a:r>
                        <a:rPr lang="zh-CN" altLang="en-US" sz="700" b="0">
                          <a:solidFill>
                            <a:schemeClr val="tx1"/>
                          </a:solidFill>
                        </a:rPr>
                        <a:t>    &lt;div class="col-sm-3"&gt;</a:t>
                      </a:r>
                    </a:p>
                    <a:p>
                      <a:pPr>
                        <a:buNone/>
                      </a:pPr>
                      <a:r>
                        <a:rPr lang="zh-CN" altLang="en-US" sz="700" b="0">
                          <a:solidFill>
                            <a:schemeClr val="tx1"/>
                          </a:solidFill>
                        </a:rPr>
                        <a:t>      </a:t>
                      </a:r>
                      <a:r>
                        <a:rPr lang="zh-CN" altLang="en-US" sz="700" b="0">
                          <a:solidFill>
                            <a:srgbClr val="FF0000"/>
                          </a:solidFill>
                        </a:rPr>
                        <a:t>&lt;sidebar&gt;&lt;/sidebar&gt;</a:t>
                      </a:r>
                    </a:p>
                    <a:p>
                      <a:pPr>
                        <a:buNone/>
                      </a:pPr>
                      <a:r>
                        <a:rPr lang="zh-CN" altLang="en-US" sz="700" b="0">
                          <a:solidFill>
                            <a:schemeClr val="tx1"/>
                          </a:solidFill>
                        </a:rPr>
                        <a:t>    &lt;/div&gt;</a:t>
                      </a:r>
                    </a:p>
                    <a:p>
                      <a:pPr>
                        <a:buNone/>
                      </a:pPr>
                      <a:r>
                        <a:rPr lang="zh-CN" altLang="en-US" sz="700" b="0">
                          <a:solidFill>
                            <a:schemeClr val="tx1"/>
                          </a:solidFill>
                        </a:rPr>
                        <a:t>    &lt;div class="col-sm-9"&gt;</a:t>
                      </a:r>
                    </a:p>
                    <a:p>
                      <a:pPr>
                        <a:buNone/>
                      </a:pPr>
                      <a:r>
                        <a:rPr lang="zh-CN" altLang="en-US" sz="700" b="0">
                          <a:solidFill>
                            <a:schemeClr val="tx1"/>
                          </a:solidFill>
                        </a:rPr>
                        <a:t>      &lt;router-view&gt;&lt;/router-view&gt;</a:t>
                      </a:r>
                    </a:p>
                    <a:p>
                      <a:pPr>
                        <a:buNone/>
                      </a:pPr>
                      <a:r>
                        <a:rPr lang="zh-CN" altLang="en-US" sz="700" b="0">
                          <a:solidFill>
                            <a:schemeClr val="tx1"/>
                          </a:solidFill>
                        </a:rPr>
                        <a:t>    &lt;/div&gt;</a:t>
                      </a:r>
                    </a:p>
                    <a:p>
                      <a:pPr>
                        <a:buNone/>
                      </a:pPr>
                      <a:r>
                        <a:rPr lang="zh-CN" altLang="en-US" sz="700" b="0">
                          <a:solidFill>
                            <a:schemeClr val="tx1"/>
                          </a:solidFill>
                        </a:rPr>
                        <a:t>  &lt;/div&gt;</a:t>
                      </a:r>
                    </a:p>
                    <a:p>
                      <a:pPr>
                        <a:buNone/>
                      </a:pPr>
                      <a:endParaRPr lang="zh-CN" altLang="en-US" sz="700" b="0">
                        <a:solidFill>
                          <a:schemeClr val="tx1"/>
                        </a:solidFill>
                      </a:endParaRPr>
                    </a:p>
                    <a:p>
                      <a:pPr>
                        <a:buNone/>
                      </a:pPr>
                      <a:r>
                        <a:rPr lang="zh-CN" altLang="en-US" sz="700" b="0">
                          <a:solidFill>
                            <a:schemeClr val="tx1"/>
                          </a:solidFill>
                        </a:rPr>
                        <a:t>  //...</a:t>
                      </a:r>
                    </a:p>
                    <a:p>
                      <a:pPr>
                        <a:buNone/>
                      </a:pPr>
                      <a:r>
                        <a:rPr lang="zh-CN" altLang="en-US" sz="700" b="0">
                          <a:solidFill>
                            <a:srgbClr val="FF0000"/>
                          </a:solidFill>
                        </a:rPr>
                        <a:t>&lt;script&gt;</a:t>
                      </a:r>
                    </a:p>
                    <a:p>
                      <a:pPr>
                        <a:buNone/>
                      </a:pPr>
                      <a:r>
                        <a:rPr lang="zh-CN" altLang="en-US" sz="700" b="0">
                          <a:solidFill>
                            <a:srgbClr val="FF0000"/>
                          </a:solidFill>
                        </a:rPr>
                        <a:t>  import Sidebar from './components/Sidebar.vue'</a:t>
                      </a:r>
                    </a:p>
                    <a:p>
                      <a:pPr>
                        <a:buNone/>
                      </a:pPr>
                      <a:endParaRPr lang="zh-CN" altLang="en-US" sz="700" b="0">
                        <a:solidFill>
                          <a:srgbClr val="FF0000"/>
                        </a:solidFill>
                      </a:endParaRPr>
                    </a:p>
                    <a:p>
                      <a:pPr>
                        <a:buNone/>
                      </a:pPr>
                      <a:r>
                        <a:rPr lang="zh-CN" altLang="en-US" sz="700" b="0">
                          <a:solidFill>
                            <a:srgbClr val="FF0000"/>
                          </a:solidFill>
                        </a:rPr>
                        <a:t>  export default {</a:t>
                      </a:r>
                    </a:p>
                    <a:p>
                      <a:pPr>
                        <a:buNone/>
                      </a:pPr>
                      <a:r>
                        <a:rPr lang="zh-CN" altLang="en-US" sz="700" b="0">
                          <a:solidFill>
                            <a:srgbClr val="FF0000"/>
                          </a:solidFill>
                        </a:rPr>
                        <a:t>    components: { 'sidebar': Sidebar },</a:t>
                      </a:r>
                    </a:p>
                    <a:p>
                      <a:pPr>
                        <a:buNone/>
                      </a:pPr>
                      <a:r>
                        <a:rPr lang="zh-CN" altLang="en-US" sz="700" b="0">
                          <a:solidFill>
                            <a:srgbClr val="FF0000"/>
                          </a:solidFill>
                        </a:rPr>
                        <a:t>  }</a:t>
                      </a:r>
                    </a:p>
                    <a:p>
                      <a:pPr>
                        <a:buNone/>
                      </a:pPr>
                      <a:r>
                        <a:rPr lang="zh-CN" altLang="en-US" sz="700" b="0">
                          <a:solidFill>
                            <a:srgbClr val="FF0000"/>
                          </a:solidFill>
                        </a:rPr>
                        <a:t>&lt;/script&gt;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9.5.3 </a:t>
            </a:r>
            <a:r>
              <a:rPr kumimoji="1" lang="zh-CN" altLang="en-US" dirty="0" smtClean="0"/>
              <a:t>创建组件</a:t>
            </a:r>
            <a:r>
              <a:rPr kumimoji="1" lang="en-US" altLang="zh-CN" dirty="0" smtClean="0"/>
              <a:t>-</a:t>
            </a:r>
            <a:r>
              <a:rPr kumimoji="1" lang="zh-CN" altLang="en-US" dirty="0" smtClean="0"/>
              <a:t>侧边栏组件</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88</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sz="1600"/>
              <a:t>我们将</a:t>
            </a:r>
            <a:r>
              <a:rPr lang="en-US" altLang="zh-CN" sz="1600"/>
              <a:t>App.vue</a:t>
            </a:r>
            <a:r>
              <a:rPr lang="zh-CN" altLang="en-US" sz="1600"/>
              <a:t>中引入的</a:t>
            </a:r>
            <a:r>
              <a:rPr lang="zh-CN" sz="1600">
                <a:sym typeface="+mn-ea"/>
              </a:rPr>
              <a:t>Sidebar.vue</a:t>
            </a:r>
            <a:r>
              <a:rPr lang="zh-CN" altLang="en-US" sz="1600"/>
              <a:t>创建出来</a:t>
            </a:r>
            <a:r>
              <a:rPr lang="zh-CN" sz="1600"/>
              <a:t>：</a:t>
            </a:r>
          </a:p>
          <a:p>
            <a:pPr marL="0" indent="0">
              <a:buNone/>
            </a:pPr>
            <a:endParaRPr lang="zh-CN" sz="1600"/>
          </a:p>
        </p:txBody>
      </p:sp>
      <p:graphicFrame>
        <p:nvGraphicFramePr>
          <p:cNvPr id="5" name="表格 4"/>
          <p:cNvGraphicFramePr/>
          <p:nvPr/>
        </p:nvGraphicFramePr>
        <p:xfrm>
          <a:off x="723900" y="1193800"/>
          <a:ext cx="6418580" cy="2564765"/>
        </p:xfrm>
        <a:graphic>
          <a:graphicData uri="http://schemas.openxmlformats.org/drawingml/2006/table">
            <a:tbl>
              <a:tblPr firstRow="1" bandRow="1">
                <a:tableStyleId>{5C22544A-7EE6-4342-B048-85BDC9FD1C3A}</a:tableStyleId>
              </a:tblPr>
              <a:tblGrid>
                <a:gridCol w="6418580"/>
              </a:tblGrid>
              <a:tr h="2564765">
                <a:tc>
                  <a:txBody>
                    <a:bodyPr/>
                    <a:lstStyle/>
                    <a:p>
                      <a:pPr>
                        <a:buNone/>
                      </a:pPr>
                      <a:r>
                        <a:rPr lang="zh-CN" altLang="en-US" sz="700" b="0">
                          <a:solidFill>
                            <a:schemeClr val="tx1"/>
                          </a:solidFill>
                        </a:rPr>
                        <a:t>// src/components/Sidebar.vue</a:t>
                      </a:r>
                    </a:p>
                    <a:p>
                      <a:pPr>
                        <a:buNone/>
                      </a:pPr>
                      <a:r>
                        <a:rPr lang="zh-CN" altLang="en-US" sz="700" b="0">
                          <a:solidFill>
                            <a:schemeClr val="tx1"/>
                          </a:solidFill>
                        </a:rPr>
                        <a:t>&lt;template&gt;</a:t>
                      </a:r>
                    </a:p>
                    <a:p>
                      <a:pPr>
                        <a:buNone/>
                      </a:pPr>
                      <a:r>
                        <a:rPr lang="zh-CN" altLang="en-US" sz="700" b="0">
                          <a:solidFill>
                            <a:schemeClr val="tx1"/>
                          </a:solidFill>
                        </a:rPr>
                        <a:t>  &lt;div class="panel panel-default"&gt;</a:t>
                      </a:r>
                    </a:p>
                    <a:p>
                      <a:pPr>
                        <a:buNone/>
                      </a:pPr>
                      <a:r>
                        <a:rPr lang="zh-CN" altLang="en-US" sz="700" b="0">
                          <a:solidFill>
                            <a:schemeClr val="tx1"/>
                          </a:solidFill>
                        </a:rPr>
                        <a:t>    &lt;div class="panel-heading"&gt;</a:t>
                      </a:r>
                    </a:p>
                    <a:p>
                      <a:pPr>
                        <a:buNone/>
                      </a:pPr>
                      <a:r>
                        <a:rPr lang="zh-CN" altLang="en-US" sz="700" b="0">
                          <a:solidFill>
                            <a:schemeClr val="tx1"/>
                          </a:solidFill>
                        </a:rPr>
                        <a:t>      &lt;h1 class="text-center"&gt;已有时长&lt;/h1&gt;</a:t>
                      </a:r>
                    </a:p>
                    <a:p>
                      <a:pPr>
                        <a:buNone/>
                      </a:pPr>
                      <a:r>
                        <a:rPr lang="zh-CN" altLang="en-US" sz="700" b="0">
                          <a:solidFill>
                            <a:schemeClr val="tx1"/>
                          </a:solidFill>
                        </a:rPr>
                        <a:t>    &lt;/div&gt;</a:t>
                      </a:r>
                    </a:p>
                    <a:p>
                      <a:pPr>
                        <a:buNone/>
                      </a:pPr>
                      <a:endParaRPr lang="zh-CN" altLang="en-US" sz="700" b="0">
                        <a:solidFill>
                          <a:schemeClr val="tx1"/>
                        </a:solidFill>
                      </a:endParaRPr>
                    </a:p>
                    <a:p>
                      <a:pPr>
                        <a:buNone/>
                      </a:pPr>
                      <a:r>
                        <a:rPr lang="zh-CN" altLang="en-US" sz="700" b="0">
                          <a:solidFill>
                            <a:schemeClr val="tx1"/>
                          </a:solidFill>
                        </a:rPr>
                        <a:t>    &lt;div class="panel-body"&gt;</a:t>
                      </a:r>
                    </a:p>
                    <a:p>
                      <a:pPr>
                        <a:buNone/>
                      </a:pPr>
                      <a:r>
                        <a:rPr lang="zh-CN" altLang="en-US" sz="700" b="0">
                          <a:solidFill>
                            <a:schemeClr val="tx1"/>
                          </a:solidFill>
                        </a:rPr>
                        <a:t>      &lt;h1 class="text-center"&gt;{{ time }} 小时&lt;/h1&gt;</a:t>
                      </a:r>
                    </a:p>
                    <a:p>
                      <a:pPr>
                        <a:buNone/>
                      </a:pPr>
                      <a:r>
                        <a:rPr lang="zh-CN" altLang="en-US" sz="700" b="0">
                          <a:solidFill>
                            <a:schemeClr val="tx1"/>
                          </a:solidFill>
                        </a:rPr>
                        <a:t>    &lt;/div&gt;</a:t>
                      </a:r>
                    </a:p>
                    <a:p>
                      <a:pPr>
                        <a:buNone/>
                      </a:pPr>
                      <a:endParaRPr lang="zh-CN" altLang="en-US" sz="700" b="0">
                        <a:solidFill>
                          <a:schemeClr val="tx1"/>
                        </a:solidFill>
                      </a:endParaRPr>
                    </a:p>
                    <a:p>
                      <a:pPr>
                        <a:buNone/>
                      </a:pPr>
                      <a:r>
                        <a:rPr lang="zh-CN" altLang="en-US" sz="700" b="0">
                          <a:solidFill>
                            <a:schemeClr val="tx1"/>
                          </a:solidFill>
                        </a:rPr>
                        <a:t>  &lt;/div&gt;</a:t>
                      </a:r>
                    </a:p>
                    <a:p>
                      <a:pPr>
                        <a:buNone/>
                      </a:pPr>
                      <a:r>
                        <a:rPr lang="zh-CN" altLang="en-US" sz="700" b="0">
                          <a:solidFill>
                            <a:schemeClr val="tx1"/>
                          </a:solidFill>
                        </a:rPr>
                        <a:t>&lt;/template&gt;</a:t>
                      </a:r>
                    </a:p>
                    <a:p>
                      <a:pPr>
                        <a:buNone/>
                      </a:pPr>
                      <a:endParaRPr lang="zh-CN" altLang="en-US" sz="700" b="0">
                        <a:solidFill>
                          <a:schemeClr val="tx1"/>
                        </a:solidFill>
                      </a:endParaRPr>
                    </a:p>
                    <a:p>
                      <a:pPr>
                        <a:buNone/>
                      </a:pPr>
                      <a:r>
                        <a:rPr lang="zh-CN" altLang="en-US" sz="700" b="0">
                          <a:solidFill>
                            <a:schemeClr val="tx1"/>
                          </a:solidFill>
                        </a:rPr>
                        <a:t>&lt;script&gt;</a:t>
                      </a:r>
                    </a:p>
                    <a:p>
                      <a:pPr>
                        <a:buNone/>
                      </a:pPr>
                      <a:r>
                        <a:rPr lang="zh-CN" altLang="en-US" sz="700" b="0">
                          <a:solidFill>
                            <a:schemeClr val="tx1"/>
                          </a:solidFill>
                        </a:rPr>
                        <a:t>  export default {</a:t>
                      </a:r>
                    </a:p>
                    <a:p>
                      <a:pPr>
                        <a:buNone/>
                      </a:pPr>
                      <a:r>
                        <a:rPr lang="zh-CN" altLang="en-US" sz="700" b="0">
                          <a:solidFill>
                            <a:schemeClr val="tx1"/>
                          </a:solidFill>
                        </a:rPr>
                        <a:t>    computed: {</a:t>
                      </a:r>
                    </a:p>
                    <a:p>
                      <a:pPr>
                        <a:buNone/>
                      </a:pPr>
                      <a:r>
                        <a:rPr lang="zh-CN" altLang="en-US" sz="700" b="0">
                          <a:solidFill>
                            <a:schemeClr val="tx1"/>
                          </a:solidFill>
                        </a:rPr>
                        <a:t>        time() {</a:t>
                      </a:r>
                    </a:p>
                    <a:p>
                      <a:pPr>
                        <a:buNone/>
                      </a:pPr>
                      <a:r>
                        <a:rPr lang="zh-CN" altLang="en-US" sz="700" b="0">
                          <a:solidFill>
                            <a:schemeClr val="tx1"/>
                          </a:solidFill>
                        </a:rPr>
                        <a:t>          return this.$store.state.totalTime</a:t>
                      </a:r>
                    </a:p>
                    <a:p>
                      <a:pPr>
                        <a:buNone/>
                      </a:pPr>
                      <a:r>
                        <a:rPr lang="zh-CN" altLang="en-US" sz="700" b="0">
                          <a:solidFill>
                            <a:schemeClr val="tx1"/>
                          </a:solidFill>
                        </a:rPr>
                        <a:t>        }</a:t>
                      </a:r>
                    </a:p>
                    <a:p>
                      <a:pPr>
                        <a:buNone/>
                      </a:pPr>
                      <a:r>
                        <a:rPr lang="zh-CN" altLang="en-US" sz="700" b="0">
                          <a:solidFill>
                            <a:schemeClr val="tx1"/>
                          </a:solidFill>
                        </a:rPr>
                        <a:t>      }</a:t>
                      </a:r>
                    </a:p>
                    <a:p>
                      <a:pPr>
                        <a:buNone/>
                      </a:pPr>
                      <a:r>
                        <a:rPr lang="zh-CN" altLang="en-US" sz="700" b="0">
                          <a:solidFill>
                            <a:schemeClr val="tx1"/>
                          </a:solidFill>
                        </a:rPr>
                        <a:t>  }</a:t>
                      </a:r>
                    </a:p>
                    <a:p>
                      <a:pPr>
                        <a:buNone/>
                      </a:pPr>
                      <a:r>
                        <a:rPr lang="zh-CN" altLang="en-US" sz="700" b="0">
                          <a:solidFill>
                            <a:schemeClr val="tx1"/>
                          </a:solidFill>
                        </a:rPr>
                        <a:t>&lt;/script&gt;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5.4 </a:t>
            </a:r>
            <a:r>
              <a:rPr kumimoji="1" lang="zh-CN" altLang="en-US" dirty="0" smtClean="0"/>
              <a:t>创建组件</a:t>
            </a:r>
            <a:r>
              <a:rPr kumimoji="1" lang="en-US" altLang="zh-CN" dirty="0" smtClean="0"/>
              <a:t>-</a:t>
            </a:r>
            <a:r>
              <a:rPr kumimoji="1" lang="zh-CN" altLang="en-US" dirty="0" smtClean="0"/>
              <a:t>计划列表组件</a:t>
            </a:r>
            <a:r>
              <a:rPr kumimoji="1" lang="en-US" altLang="zh-CN" dirty="0" smtClean="0"/>
              <a:t>Templete</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89</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sz="1600"/>
              <a:t>整个</a:t>
            </a:r>
            <a:r>
              <a:rPr lang="en-US" altLang="zh-CN" sz="1600"/>
              <a:t>App.vue</a:t>
            </a:r>
            <a:r>
              <a:rPr lang="zh-CN" altLang="en-US" sz="1600"/>
              <a:t>上的内容已经完善，接下来可以去创建</a:t>
            </a:r>
            <a:r>
              <a:rPr lang="en-US" altLang="zh-CN" sz="1600"/>
              <a:t>“</a:t>
            </a:r>
            <a:r>
              <a:rPr lang="zh-CN" altLang="en-US" sz="1600"/>
              <a:t>创建计划列表组件</a:t>
            </a:r>
            <a:r>
              <a:rPr lang="en-US" altLang="zh-CN" sz="1600"/>
              <a:t>”</a:t>
            </a:r>
            <a:r>
              <a:rPr lang="zh-CN" altLang="en-US" sz="1600"/>
              <a:t>了</a:t>
            </a:r>
          </a:p>
          <a:p>
            <a:pPr marL="0" indent="0">
              <a:buNone/>
            </a:pPr>
            <a:endParaRPr lang="zh-CN" altLang="en-US" sz="1600"/>
          </a:p>
        </p:txBody>
      </p:sp>
      <p:graphicFrame>
        <p:nvGraphicFramePr>
          <p:cNvPr id="5" name="表格 4"/>
          <p:cNvGraphicFramePr/>
          <p:nvPr/>
        </p:nvGraphicFramePr>
        <p:xfrm>
          <a:off x="661035" y="1183640"/>
          <a:ext cx="6418580" cy="3718560"/>
        </p:xfrm>
        <a:graphic>
          <a:graphicData uri="http://schemas.openxmlformats.org/drawingml/2006/table">
            <a:tbl>
              <a:tblPr firstRow="1" bandRow="1">
                <a:tableStyleId>{5C22544A-7EE6-4342-B048-85BDC9FD1C3A}</a:tableStyleId>
              </a:tblPr>
              <a:tblGrid>
                <a:gridCol w="6418580"/>
              </a:tblGrid>
              <a:tr h="2564765">
                <a:tc>
                  <a:txBody>
                    <a:bodyPr/>
                    <a:lstStyle/>
                    <a:p>
                      <a:pPr>
                        <a:buNone/>
                      </a:pPr>
                      <a:r>
                        <a:rPr lang="zh-CN" altLang="en-US" sz="700" b="0">
                          <a:solidFill>
                            <a:schemeClr val="tx1"/>
                          </a:solidFill>
                        </a:rPr>
                        <a:t>// src/components/TimeEntries.vue</a:t>
                      </a:r>
                    </a:p>
                    <a:p>
                      <a:pPr>
                        <a:buNone/>
                      </a:pPr>
                      <a:r>
                        <a:rPr lang="zh-CN" altLang="en-US" sz="700" b="0">
                          <a:solidFill>
                            <a:schemeClr val="tx1"/>
                          </a:solidFill>
                        </a:rPr>
                        <a:t>&lt;template&gt;</a:t>
                      </a:r>
                    </a:p>
                    <a:p>
                      <a:pPr>
                        <a:buNone/>
                      </a:pPr>
                      <a:r>
                        <a:rPr lang="zh-CN" altLang="en-US" sz="700" b="0">
                          <a:solidFill>
                            <a:schemeClr val="tx1"/>
                          </a:solidFill>
                        </a:rPr>
                        <a:t>  &lt;div&gt;</a:t>
                      </a:r>
                    </a:p>
                    <a:p>
                      <a:pPr>
                        <a:buNone/>
                      </a:pPr>
                      <a:r>
                        <a:rPr lang="zh-CN" altLang="en-US" sz="700" b="0">
                          <a:solidFill>
                            <a:schemeClr val="tx1"/>
                          </a:solidFill>
                        </a:rPr>
                        <a:t>    &lt;router-link v-if="$route.path !== '/time-entries/log-time'" to="/time-entries/log-time" class="btn btn-primary"&gt;创建&lt;/router-link&gt;</a:t>
                      </a:r>
                    </a:p>
                    <a:p>
                      <a:pPr>
                        <a:buNone/>
                      </a:pPr>
                      <a:r>
                        <a:rPr lang="zh-CN" altLang="en-US" sz="700" b="0">
                          <a:solidFill>
                            <a:schemeClr val="tx1"/>
                          </a:solidFill>
                        </a:rPr>
                        <a:t>    &lt;div v-if="$route.path === '/time-entries/log-time'"&gt;&lt;h3&gt;创建&lt;/h3&gt;&lt;/div&gt;</a:t>
                      </a:r>
                    </a:p>
                    <a:p>
                      <a:pPr>
                        <a:buNone/>
                      </a:pPr>
                      <a:r>
                        <a:rPr lang="zh-CN" altLang="en-US" sz="700" b="0">
                          <a:solidFill>
                            <a:schemeClr val="tx1"/>
                          </a:solidFill>
                        </a:rPr>
                        <a:t>    &lt;hr&gt;</a:t>
                      </a:r>
                    </a:p>
                    <a:p>
                      <a:pPr>
                        <a:buNone/>
                      </a:pPr>
                      <a:r>
                        <a:rPr lang="zh-CN" altLang="en-US" sz="700" b="0">
                          <a:solidFill>
                            <a:schemeClr val="tx1"/>
                          </a:solidFill>
                        </a:rPr>
                        <a:t>    &lt;router-view&gt;&lt;/router-view&gt;</a:t>
                      </a:r>
                    </a:p>
                    <a:p>
                      <a:pPr>
                        <a:buNone/>
                      </a:pPr>
                      <a:r>
                        <a:rPr lang="zh-CN" altLang="en-US" sz="700" b="0">
                          <a:solidFill>
                            <a:schemeClr val="tx1"/>
                          </a:solidFill>
                        </a:rPr>
                        <a:t>    &lt;div class="time-entries"&gt;</a:t>
                      </a:r>
                    </a:p>
                    <a:p>
                      <a:pPr>
                        <a:buNone/>
                      </a:pPr>
                      <a:r>
                        <a:rPr lang="zh-CN" altLang="en-US" sz="700" b="0">
                          <a:solidFill>
                            <a:schemeClr val="tx1"/>
                          </a:solidFill>
                        </a:rPr>
                        <a:t>      &lt;p v-if="!plans.length"&gt;&lt;strong&gt;还没有任何计划&lt;/strong&gt;&lt;/p&gt;</a:t>
                      </a:r>
                    </a:p>
                    <a:p>
                      <a:pPr>
                        <a:buNone/>
                      </a:pPr>
                      <a:r>
                        <a:rPr lang="zh-CN" altLang="en-US" sz="700" b="0">
                          <a:solidFill>
                            <a:schemeClr val="tx1"/>
                          </a:solidFill>
                        </a:rPr>
                        <a:t>      &lt;div class="list-group"&gt;</a:t>
                      </a:r>
                    </a:p>
                    <a:p>
                      <a:pPr>
                        <a:buNone/>
                      </a:pPr>
                      <a:r>
                        <a:rPr lang="zh-CN" altLang="en-US" sz="700" b="0">
                          <a:solidFill>
                            <a:schemeClr val="tx1"/>
                          </a:solidFill>
                        </a:rPr>
                        <a:t>        &lt;a class="list-group-item" v-for="(plan,index) in plans"&gt;</a:t>
                      </a:r>
                    </a:p>
                    <a:p>
                      <a:pPr>
                        <a:buNone/>
                      </a:pPr>
                      <a:r>
                        <a:rPr lang="zh-CN" altLang="en-US" sz="700" b="0">
                          <a:solidFill>
                            <a:schemeClr val="tx1"/>
                          </a:solidFill>
                        </a:rPr>
                        <a:t>          &lt;div class="row"&gt;</a:t>
                      </a:r>
                    </a:p>
                    <a:p>
                      <a:pPr>
                        <a:buNone/>
                      </a:pPr>
                      <a:r>
                        <a:rPr lang="zh-CN" altLang="en-US" sz="700" b="0">
                          <a:solidFill>
                            <a:schemeClr val="tx1"/>
                          </a:solidFill>
                        </a:rPr>
                        <a:t>            &lt;div class="col-sm-2 user-details"&gt;</a:t>
                      </a:r>
                    </a:p>
                    <a:p>
                      <a:pPr>
                        <a:buNone/>
                      </a:pPr>
                      <a:r>
                        <a:rPr lang="zh-CN" altLang="en-US" sz="700" b="0">
                          <a:solidFill>
                            <a:schemeClr val="tx1"/>
                          </a:solidFill>
                        </a:rPr>
                        <a:t>              &lt;img :src="plan.avatar" class="avatar img-circle img-responsive" /&gt;</a:t>
                      </a:r>
                    </a:p>
                    <a:p>
                      <a:pPr>
                        <a:buNone/>
                      </a:pPr>
                      <a:r>
                        <a:rPr lang="zh-CN" altLang="en-US" sz="700" b="0">
                          <a:solidFill>
                            <a:schemeClr val="tx1"/>
                          </a:solidFill>
                        </a:rPr>
                        <a:t>              &lt;p class="text-center"&gt; &lt;strong&gt; {{ plan.name }}&lt;/strong&gt;&lt;/p&gt;</a:t>
                      </a:r>
                    </a:p>
                    <a:p>
                      <a:pPr>
                        <a:buNone/>
                      </a:pPr>
                      <a:r>
                        <a:rPr lang="zh-CN" altLang="en-US" sz="700" b="0">
                          <a:solidFill>
                            <a:schemeClr val="tx1"/>
                          </a:solidFill>
                        </a:rPr>
                        <a:t>            &lt;/div&gt;</a:t>
                      </a:r>
                    </a:p>
                    <a:p>
                      <a:pPr>
                        <a:buNone/>
                      </a:pPr>
                      <a:r>
                        <a:rPr lang="zh-CN" altLang="en-US" sz="700" b="0">
                          <a:solidFill>
                            <a:schemeClr val="tx1"/>
                          </a:solidFill>
                        </a:rPr>
                        <a:t>            &lt;div class="col-sm-2 text-center time-block"&gt;</a:t>
                      </a:r>
                    </a:p>
                    <a:p>
                      <a:pPr>
                        <a:buNone/>
                      </a:pPr>
                      <a:r>
                        <a:rPr lang="zh-CN" altLang="en-US" sz="700" b="0">
                          <a:solidFill>
                            <a:schemeClr val="tx1"/>
                          </a:solidFill>
                        </a:rPr>
                        <a:t>              &lt;h3 class="list-group-item-text total-time"&gt;</a:t>
                      </a:r>
                    </a:p>
                    <a:p>
                      <a:pPr>
                        <a:buNone/>
                      </a:pPr>
                      <a:r>
                        <a:rPr lang="zh-CN" altLang="en-US" sz="700" b="0">
                          <a:solidFill>
                            <a:schemeClr val="tx1"/>
                          </a:solidFill>
                        </a:rPr>
                        <a:t>                &lt;i class="glyphicon glyphicon-time"&gt;&lt;/i&gt;{{ plan.totalTime }}</a:t>
                      </a:r>
                    </a:p>
                    <a:p>
                      <a:pPr>
                        <a:buNone/>
                      </a:pPr>
                      <a:r>
                        <a:rPr lang="zh-CN" altLang="en-US" sz="700" b="0">
                          <a:solidFill>
                            <a:schemeClr val="tx1"/>
                          </a:solidFill>
                        </a:rPr>
                        <a:t>              &lt;/h3&gt;</a:t>
                      </a:r>
                    </a:p>
                    <a:p>
                      <a:pPr>
                        <a:buNone/>
                      </a:pPr>
                      <a:r>
                        <a:rPr lang="zh-CN" altLang="en-US" sz="700" b="0">
                          <a:solidFill>
                            <a:schemeClr val="tx1"/>
                          </a:solidFill>
                        </a:rPr>
                        <a:t>              &lt;p class="label label-primary text-center"&gt;</a:t>
                      </a:r>
                    </a:p>
                    <a:p>
                      <a:pPr>
                        <a:buNone/>
                      </a:pPr>
                      <a:r>
                        <a:rPr lang="zh-CN" altLang="en-US" sz="700" b="0">
                          <a:solidFill>
                            <a:schemeClr val="tx1"/>
                          </a:solidFill>
                        </a:rPr>
                        <a:t>                &lt;i class="glyphicon glyphicon-calendar"&gt;&lt;/i&gt;{{ plan.date }}</a:t>
                      </a:r>
                    </a:p>
                    <a:p>
                      <a:pPr>
                        <a:buNone/>
                      </a:pPr>
                      <a:r>
                        <a:rPr lang="zh-CN" altLang="en-US" sz="700" b="0">
                          <a:solidFill>
                            <a:schemeClr val="tx1"/>
                          </a:solidFill>
                        </a:rPr>
                        <a:t>              &lt;/p&gt;</a:t>
                      </a:r>
                    </a:p>
                    <a:p>
                      <a:pPr>
                        <a:buNone/>
                      </a:pPr>
                      <a:r>
                        <a:rPr lang="zh-CN" altLang="en-US" sz="700" b="0">
                          <a:solidFill>
                            <a:schemeClr val="tx1"/>
                          </a:solidFill>
                        </a:rPr>
                        <a:t>            &lt;/div&gt;</a:t>
                      </a:r>
                    </a:p>
                    <a:p>
                      <a:pPr>
                        <a:buNone/>
                      </a:pPr>
                      <a:r>
                        <a:rPr lang="zh-CN" altLang="en-US" sz="700" b="0">
                          <a:solidFill>
                            <a:schemeClr val="tx1"/>
                          </a:solidFill>
                        </a:rPr>
                        <a:t>            &lt;div class="col-sm-7 comment-section"&gt;&lt;p&gt;{{ plan.comment }}&lt;/p&gt;&lt;/div&gt;</a:t>
                      </a:r>
                    </a:p>
                    <a:p>
                      <a:pPr>
                        <a:buNone/>
                      </a:pPr>
                      <a:r>
                        <a:rPr lang="zh-CN" altLang="en-US" sz="700" b="0">
                          <a:solidFill>
                            <a:schemeClr val="tx1"/>
                          </a:solidFill>
                        </a:rPr>
                        <a:t>            &lt;div class="col-sm-1"&gt;</a:t>
                      </a:r>
                    </a:p>
                    <a:p>
                      <a:pPr>
                        <a:buNone/>
                      </a:pPr>
                      <a:r>
                        <a:rPr lang="zh-CN" altLang="en-US" sz="700" b="0">
                          <a:solidFill>
                            <a:schemeClr val="tx1"/>
                          </a:solidFill>
                        </a:rPr>
                        <a:t>              &lt;button class="btn btn-xs btn-danger delete-button" @click="deletePlan(index)"&gt;X&lt;/button&gt;</a:t>
                      </a:r>
                    </a:p>
                    <a:p>
                      <a:pPr>
                        <a:buNone/>
                      </a:pPr>
                      <a:r>
                        <a:rPr lang="zh-CN" altLang="en-US" sz="700" b="0">
                          <a:solidFill>
                            <a:schemeClr val="tx1"/>
                          </a:solidFill>
                        </a:rPr>
                        <a:t>            &lt;/div&gt;</a:t>
                      </a:r>
                    </a:p>
                    <a:p>
                      <a:pPr>
                        <a:buNone/>
                      </a:pPr>
                      <a:r>
                        <a:rPr lang="zh-CN" altLang="en-US" sz="700" b="0">
                          <a:solidFill>
                            <a:schemeClr val="tx1"/>
                          </a:solidFill>
                        </a:rPr>
                        <a:t>          &lt;/div&gt;</a:t>
                      </a:r>
                    </a:p>
                    <a:p>
                      <a:pPr>
                        <a:buNone/>
                      </a:pPr>
                      <a:r>
                        <a:rPr lang="zh-CN" altLang="en-US" sz="700" b="0">
                          <a:solidFill>
                            <a:schemeClr val="tx1"/>
                          </a:solidFill>
                        </a:rPr>
                        <a:t>        &lt;/a&gt;</a:t>
                      </a:r>
                    </a:p>
                    <a:p>
                      <a:pPr>
                        <a:buNone/>
                      </a:pPr>
                      <a:r>
                        <a:rPr lang="zh-CN" altLang="en-US" sz="700" b="0">
                          <a:solidFill>
                            <a:schemeClr val="tx1"/>
                          </a:solidFill>
                        </a:rPr>
                        <a:t>      &lt;/div&gt;</a:t>
                      </a:r>
                    </a:p>
                    <a:p>
                      <a:pPr>
                        <a:buNone/>
                      </a:pPr>
                      <a:r>
                        <a:rPr lang="zh-CN" altLang="en-US" sz="700" b="0">
                          <a:solidFill>
                            <a:schemeClr val="tx1"/>
                          </a:solidFill>
                        </a:rPr>
                        <a:t>    &lt;/div&gt;</a:t>
                      </a:r>
                    </a:p>
                    <a:p>
                      <a:pPr>
                        <a:buNone/>
                      </a:pPr>
                      <a:r>
                        <a:rPr lang="zh-CN" altLang="en-US" sz="700" b="0">
                          <a:solidFill>
                            <a:schemeClr val="tx1"/>
                          </a:solidFill>
                        </a:rPr>
                        <a:t>  &lt;/div&gt;</a:t>
                      </a:r>
                    </a:p>
                    <a:p>
                      <a:pPr>
                        <a:buNone/>
                      </a:pPr>
                      <a:r>
                        <a:rPr lang="zh-CN" altLang="en-US" sz="700" b="0">
                          <a:solidFill>
                            <a:schemeClr val="tx1"/>
                          </a:solidFill>
                        </a:rPr>
                        <a:t>&lt;/template&gt;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2.1</a:t>
            </a:r>
            <a:r>
              <a:rPr lang="zh-CN" altLang="en-US" dirty="0" smtClean="0"/>
              <a:t> 主要过渡效果依赖的工具</a:t>
            </a:r>
            <a:endParaRPr kumimoji="1" lang="zh-CN" altLang="en-US" dirty="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a:t>
            </a:fld>
            <a:endParaRPr kumimoji="1" lang="zh-CN" altLang="en-US"/>
          </a:p>
        </p:txBody>
      </p:sp>
      <p:sp>
        <p:nvSpPr>
          <p:cNvPr id="8" name="内容占位符 2"/>
          <p:cNvSpPr>
            <a:spLocks noGrp="1" noChangeArrowheads="1"/>
          </p:cNvSpPr>
          <p:nvPr>
            <p:ph idx="4294967295"/>
          </p:nvPr>
        </p:nvSpPr>
        <p:spPr>
          <a:xfrm>
            <a:off x="539552" y="709836"/>
            <a:ext cx="8229600" cy="4525963"/>
          </a:xfrm>
        </p:spPr>
        <p:txBody>
          <a:bodyPr/>
          <a:lstStyle/>
          <a:p>
            <a:r>
              <a:rPr lang="zh-CN" altLang="en-US" dirty="0"/>
              <a:t>在 </a:t>
            </a:r>
            <a:r>
              <a:rPr lang="en-US" altLang="zh-CN" dirty="0"/>
              <a:t>CSS </a:t>
            </a:r>
            <a:r>
              <a:rPr lang="zh-CN" altLang="en-US" dirty="0"/>
              <a:t>过渡和动画中自动应用 </a:t>
            </a:r>
            <a:r>
              <a:rPr lang="en-US" altLang="zh-CN" dirty="0"/>
              <a:t>class</a:t>
            </a:r>
          </a:p>
          <a:p>
            <a:r>
              <a:rPr lang="zh-CN" altLang="en-US" dirty="0"/>
              <a:t>可以配合使用第三方 </a:t>
            </a:r>
            <a:r>
              <a:rPr lang="en-US" altLang="zh-CN" dirty="0"/>
              <a:t>CSS </a:t>
            </a:r>
            <a:r>
              <a:rPr lang="zh-CN" altLang="en-US" dirty="0"/>
              <a:t>动画库，如 </a:t>
            </a:r>
            <a:r>
              <a:rPr lang="en-US" altLang="zh-CN" dirty="0" err="1"/>
              <a:t>Animate.css</a:t>
            </a:r>
            <a:endParaRPr lang="en-US" altLang="zh-CN" dirty="0"/>
          </a:p>
          <a:p>
            <a:r>
              <a:rPr lang="zh-CN" altLang="en-US" dirty="0"/>
              <a:t>在过渡钩子函数中使用 </a:t>
            </a:r>
            <a:r>
              <a:rPr lang="en-US" altLang="zh-CN" dirty="0"/>
              <a:t>JavaScript </a:t>
            </a:r>
            <a:r>
              <a:rPr lang="zh-CN" altLang="en-US" dirty="0"/>
              <a:t>直接操作 </a:t>
            </a:r>
            <a:r>
              <a:rPr lang="en-US" altLang="zh-CN" dirty="0"/>
              <a:t>DOM</a:t>
            </a:r>
          </a:p>
          <a:p>
            <a:r>
              <a:rPr lang="zh-CN" altLang="en-US" dirty="0"/>
              <a:t>可以配合使用第三方 </a:t>
            </a:r>
            <a:r>
              <a:rPr lang="en-US" altLang="zh-CN" dirty="0"/>
              <a:t>JavaScript </a:t>
            </a:r>
            <a:r>
              <a:rPr lang="zh-CN" altLang="en-US" dirty="0"/>
              <a:t>动画库，如 </a:t>
            </a:r>
            <a:r>
              <a:rPr lang="en-US" altLang="zh-CN" dirty="0" err="1"/>
              <a:t>Velocity.js</a:t>
            </a:r>
            <a:endParaRPr lang="en-US" altLang="zh-CN" dirty="0"/>
          </a:p>
          <a:p>
            <a:pPr marL="0" indent="0" eaLnBrk="1" hangingPunct="1">
              <a:buNone/>
            </a:pP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9.5.4 </a:t>
            </a:r>
            <a:r>
              <a:rPr kumimoji="1" lang="zh-CN" altLang="en-US" dirty="0" smtClean="0"/>
              <a:t>创建组件</a:t>
            </a:r>
            <a:r>
              <a:rPr kumimoji="1" lang="en-US" altLang="zh-CN" dirty="0" smtClean="0"/>
              <a:t>-</a:t>
            </a:r>
            <a:r>
              <a:rPr kumimoji="1" lang="zh-CN" altLang="en-US" dirty="0" smtClean="0">
                <a:sym typeface="+mn-ea"/>
              </a:rPr>
              <a:t>计划列表组件</a:t>
            </a:r>
            <a:r>
              <a:rPr kumimoji="1" lang="en-US" altLang="zh-CN" dirty="0" smtClean="0">
                <a:sym typeface="+mn-ea"/>
              </a:rPr>
              <a:t>Template</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90</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sz="1600"/>
              <a:t>上面我们创建了</a:t>
            </a:r>
            <a:r>
              <a:rPr lang="en-US" altLang="zh-CN" sz="1600"/>
              <a:t>Template</a:t>
            </a:r>
            <a:r>
              <a:rPr lang="zh-CN" altLang="en-US" sz="1600"/>
              <a:t>部分，有几点需要说明：</a:t>
            </a:r>
          </a:p>
          <a:p>
            <a:r>
              <a:rPr lang="en-US" altLang="zh-CN" sz="1600"/>
              <a:t>Router-link</a:t>
            </a:r>
            <a:r>
              <a:rPr lang="zh-CN" altLang="en-US" sz="1600"/>
              <a:t>中：`v-if`是vue的一个指令`$route.path`是当前路由对象的路径，会被解析为绝对路径当、`$route.path !== '/time-entries/log-time'`为`true`是显示，`false`，为不显示。、to 路由跳转地址</a:t>
            </a:r>
          </a:p>
          <a:p>
            <a:r>
              <a:rPr lang="zh-CN" altLang="en-US" sz="1600"/>
              <a:t>v-for循环，注意参数顺序为(item,index) in items</a:t>
            </a:r>
          </a:p>
          <a:p>
            <a:r>
              <a:rPr lang="zh-CN" altLang="en-US" sz="1600"/>
              <a:t>`:src`属性，这个是vue的属性绑定简写`v-bind`可以缩写为`:`</a:t>
            </a:r>
          </a:p>
          <a:p>
            <a:pPr lvl="1"/>
            <a:r>
              <a:rPr lang="zh-CN" altLang="en-US" sz="1420"/>
              <a:t>比如a标签的`href`可以写为`:href`</a:t>
            </a:r>
          </a:p>
          <a:p>
            <a:pPr lvl="1"/>
            <a:r>
              <a:rPr lang="zh-CN" altLang="en-US" sz="1420"/>
              <a:t>并且在vue的指令里就一定不要写插值表达式了(`:src={{xx}}`)，vue自己会去解析</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5.5 </a:t>
            </a:r>
            <a:r>
              <a:rPr kumimoji="1" lang="zh-CN" altLang="en-US" dirty="0" smtClean="0"/>
              <a:t>创建组件</a:t>
            </a:r>
            <a:r>
              <a:rPr kumimoji="1" lang="en-US" altLang="zh-CN" dirty="0" smtClean="0"/>
              <a:t>-</a:t>
            </a:r>
            <a:r>
              <a:rPr kumimoji="1" lang="zh-CN" altLang="en-US" dirty="0" smtClean="0"/>
              <a:t>计划列表组件</a:t>
            </a:r>
            <a:r>
              <a:rPr kumimoji="1" lang="en-US" altLang="zh-CN" dirty="0" smtClean="0"/>
              <a:t>Script</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91</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sz="1600"/>
              <a:t>上面完成了</a:t>
            </a:r>
            <a:r>
              <a:rPr lang="en-US" altLang="zh-CN" sz="1600"/>
              <a:t>Template</a:t>
            </a:r>
            <a:r>
              <a:rPr lang="zh-CN" altLang="en-US" sz="1600"/>
              <a:t>，我们都知道，一个组件是由三部分组成，</a:t>
            </a:r>
            <a:r>
              <a:rPr lang="en-US" altLang="zh-CN" sz="1600"/>
              <a:t>Template</a:t>
            </a:r>
            <a:r>
              <a:rPr lang="zh-CN" altLang="en-US" sz="1600"/>
              <a:t>必不可少，如果需要逻辑处理呢，则需要来写</a:t>
            </a:r>
            <a:r>
              <a:rPr lang="en-US" altLang="zh-CN" sz="1600"/>
              <a:t>Script</a:t>
            </a:r>
            <a:r>
              <a:rPr lang="zh-CN" altLang="en-US" sz="1600"/>
              <a:t>部分</a:t>
            </a:r>
          </a:p>
        </p:txBody>
      </p:sp>
      <p:graphicFrame>
        <p:nvGraphicFramePr>
          <p:cNvPr id="5" name="表格 4"/>
          <p:cNvGraphicFramePr/>
          <p:nvPr>
            <p:extLst>
              <p:ext uri="{D42A27DB-BD31-4B8C-83A1-F6EECF244321}">
                <p14:modId xmlns:p14="http://schemas.microsoft.com/office/powerpoint/2010/main" val="56311021"/>
              </p:ext>
            </p:extLst>
          </p:nvPr>
        </p:nvGraphicFramePr>
        <p:xfrm>
          <a:off x="890270" y="1579880"/>
          <a:ext cx="6418580" cy="8385810"/>
        </p:xfrm>
        <a:graphic>
          <a:graphicData uri="http://schemas.openxmlformats.org/drawingml/2006/table">
            <a:tbl>
              <a:tblPr firstRow="1" bandRow="1">
                <a:tableStyleId>{5C22544A-7EE6-4342-B048-85BDC9FD1C3A}</a:tableStyleId>
              </a:tblPr>
              <a:tblGrid>
                <a:gridCol w="6418580"/>
              </a:tblGrid>
              <a:tr h="2707005">
                <a:tc>
                  <a:txBody>
                    <a:bodyPr/>
                    <a:lstStyle/>
                    <a:p>
                      <a:pPr>
                        <a:buNone/>
                      </a:pPr>
                      <a:r>
                        <a:rPr lang="zh-CN" altLang="en-US" sz="700" b="0" dirty="0">
                          <a:solidFill>
                            <a:schemeClr val="tx1"/>
                          </a:solidFill>
                        </a:rPr>
                        <a:t>// src/components/TimeEntries.vue</a:t>
                      </a:r>
                    </a:p>
                    <a:p>
                      <a:pPr>
                        <a:buNone/>
                      </a:pPr>
                      <a:endParaRPr lang="zh-CN" altLang="en-US" sz="700" b="0" dirty="0">
                        <a:solidFill>
                          <a:schemeClr val="tx1"/>
                        </a:solidFill>
                      </a:endParaRPr>
                    </a:p>
                    <a:p>
                      <a:pPr>
                        <a:buNone/>
                      </a:pPr>
                      <a:r>
                        <a:rPr lang="zh-CN" altLang="en-US" sz="700" b="0" dirty="0">
                          <a:solidFill>
                            <a:schemeClr val="tx1"/>
                          </a:solidFill>
                        </a:rPr>
                        <a:t>&lt;script&gt;</a:t>
                      </a:r>
                    </a:p>
                    <a:p>
                      <a:pPr>
                        <a:buNone/>
                      </a:pPr>
                      <a:r>
                        <a:rPr lang="zh-CN" altLang="en-US" sz="700" b="0" dirty="0">
                          <a:solidFill>
                            <a:schemeClr val="tx1"/>
                          </a:solidFill>
                        </a:rPr>
                        <a:t>    export default {</a:t>
                      </a:r>
                    </a:p>
                    <a:p>
                      <a:pPr>
                        <a:buNone/>
                      </a:pPr>
                      <a:r>
                        <a:rPr lang="zh-CN" altLang="en-US" sz="700" b="0" dirty="0">
                          <a:solidFill>
                            <a:schemeClr val="tx1"/>
                          </a:solidFill>
                        </a:rPr>
                        <a:t>        name : 'TimeEntries',</a:t>
                      </a:r>
                    </a:p>
                    <a:p>
                      <a:pPr>
                        <a:buNone/>
                      </a:pPr>
                      <a:r>
                        <a:rPr lang="zh-CN" altLang="en-US" sz="700" b="0" dirty="0">
                          <a:solidFill>
                            <a:schemeClr val="tx1"/>
                          </a:solidFill>
                        </a:rPr>
                        <a:t>        </a:t>
                      </a:r>
                      <a:r>
                        <a:rPr lang="en-US" altLang="zh-CN" sz="700" b="0" dirty="0" err="1" smtClean="0">
                          <a:solidFill>
                            <a:schemeClr val="tx1"/>
                          </a:solidFill>
                        </a:rPr>
                        <a:t>data:function</a:t>
                      </a:r>
                      <a:r>
                        <a:rPr lang="en-US" altLang="zh-CN" sz="700" b="0" dirty="0" smtClean="0">
                          <a:solidFill>
                            <a:schemeClr val="tx1"/>
                          </a:solidFill>
                        </a:rPr>
                        <a:t>(){</a:t>
                      </a:r>
                    </a:p>
                    <a:p>
                      <a:pPr>
                        <a:buNone/>
                      </a:pPr>
                      <a:r>
                        <a:rPr lang="zh-CN" altLang="en-US" sz="700" b="0" dirty="0" smtClean="0">
                          <a:solidFill>
                            <a:schemeClr val="tx1"/>
                          </a:solidFill>
                        </a:rPr>
                        <a:t>            </a:t>
                      </a:r>
                      <a:r>
                        <a:rPr lang="en-US" altLang="zh-CN" sz="700" b="0" dirty="0" smtClean="0">
                          <a:solidFill>
                            <a:schemeClr val="tx1"/>
                          </a:solidFill>
                        </a:rPr>
                        <a:t>return</a:t>
                      </a:r>
                      <a:r>
                        <a:rPr lang="zh-CN" altLang="en-US" sz="700" b="0" baseline="0" dirty="0" smtClean="0">
                          <a:solidFill>
                            <a:schemeClr val="tx1"/>
                          </a:solidFill>
                        </a:rPr>
                        <a:t> </a:t>
                      </a:r>
                      <a:r>
                        <a:rPr lang="en-US" altLang="zh-CN" sz="700" b="0" baseline="0" dirty="0" smtClean="0">
                          <a:solidFill>
                            <a:schemeClr val="tx1"/>
                          </a:solidFill>
                        </a:rPr>
                        <a:t>{</a:t>
                      </a:r>
                    </a:p>
                    <a:p>
                      <a:pPr>
                        <a:buNone/>
                      </a:pPr>
                      <a:r>
                        <a:rPr lang="zh-CN" altLang="en-US" sz="700" b="0" baseline="0" dirty="0" smtClean="0">
                          <a:solidFill>
                            <a:schemeClr val="tx1"/>
                          </a:solidFill>
                        </a:rPr>
                        <a:t>              </a:t>
                      </a:r>
                      <a:r>
                        <a:rPr lang="en-US" altLang="zh-CN" sz="700" b="0" baseline="0" dirty="0" smtClean="0">
                          <a:solidFill>
                            <a:schemeClr val="tx1"/>
                          </a:solidFill>
                        </a:rPr>
                        <a:t>plans:[]</a:t>
                      </a:r>
                    </a:p>
                    <a:p>
                      <a:pPr>
                        <a:buNone/>
                      </a:pPr>
                      <a:r>
                        <a:rPr lang="zh-CN" altLang="en-US" sz="700" b="0" baseline="0" dirty="0" smtClean="0">
                          <a:solidFill>
                            <a:schemeClr val="tx1"/>
                          </a:solidFill>
                        </a:rPr>
                        <a:t>            </a:t>
                      </a:r>
                      <a:r>
                        <a:rPr lang="en-US" altLang="zh-CN" sz="700" b="0" baseline="0" dirty="0" smtClean="0">
                          <a:solidFill>
                            <a:schemeClr val="tx1"/>
                          </a:solidFill>
                        </a:rPr>
                        <a:t>}</a:t>
                      </a:r>
                      <a:endParaRPr lang="en-US" altLang="zh-CN" sz="700" b="0" dirty="0" smtClean="0">
                        <a:solidFill>
                          <a:schemeClr val="tx1"/>
                        </a:solidFill>
                      </a:endParaRPr>
                    </a:p>
                    <a:p>
                      <a:pPr>
                        <a:buNone/>
                      </a:pPr>
                      <a:r>
                        <a:rPr lang="zh-CN" altLang="en-US" sz="700" b="0" dirty="0" smtClean="0">
                          <a:solidFill>
                            <a:schemeClr val="tx1"/>
                          </a:solidFill>
                        </a:rPr>
                        <a:t>        </a:t>
                      </a:r>
                      <a:r>
                        <a:rPr lang="en-US" altLang="zh-CN" sz="700" b="0" dirty="0" smtClean="0">
                          <a:solidFill>
                            <a:schemeClr val="tx1"/>
                          </a:solidFill>
                        </a:rPr>
                        <a:t>}</a:t>
                      </a:r>
                      <a:r>
                        <a:rPr lang="zh-CN" altLang="en-US" sz="700" b="0" dirty="0" smtClean="0">
                          <a:solidFill>
                            <a:schemeClr val="tx1"/>
                          </a:solidFill>
                        </a:rPr>
                        <a:t>,</a:t>
                      </a:r>
                      <a:endParaRPr lang="en-US" altLang="zh-CN" sz="700" b="0" dirty="0" smtClean="0">
                        <a:solidFill>
                          <a:schemeClr val="tx1"/>
                        </a:solidFill>
                      </a:endParaRPr>
                    </a:p>
                    <a:p>
                      <a:pPr>
                        <a:buNone/>
                      </a:pPr>
                      <a:r>
                        <a:rPr lang="zh-CN" altLang="en-US" sz="700" b="0" dirty="0" smtClean="0">
                          <a:solidFill>
                            <a:schemeClr val="tx1"/>
                          </a:solidFill>
                        </a:rPr>
                        <a:t>        </a:t>
                      </a:r>
                      <a:r>
                        <a:rPr lang="en-US" altLang="zh-CN" sz="700" b="0" dirty="0" err="1" smtClean="0">
                          <a:solidFill>
                            <a:schemeClr val="tx1"/>
                          </a:solidFill>
                        </a:rPr>
                        <a:t>created:function</a:t>
                      </a:r>
                      <a:r>
                        <a:rPr lang="en-US" altLang="zh-CN" sz="700" b="0" dirty="0" smtClean="0">
                          <a:solidFill>
                            <a:schemeClr val="tx1"/>
                          </a:solidFill>
                        </a:rPr>
                        <a:t>(){</a:t>
                      </a:r>
                    </a:p>
                    <a:p>
                      <a:pPr>
                        <a:buNone/>
                      </a:pPr>
                      <a:r>
                        <a:rPr lang="zh-CN" altLang="en-US" sz="700" b="0" dirty="0" smtClean="0">
                          <a:solidFill>
                            <a:schemeClr val="tx1"/>
                          </a:solidFill>
                        </a:rPr>
                        <a:t>           </a:t>
                      </a:r>
                      <a:r>
                        <a:rPr lang="en-US" altLang="zh-CN" sz="700" b="0" dirty="0" err="1" smtClean="0">
                          <a:solidFill>
                            <a:schemeClr val="tx1"/>
                          </a:solidFill>
                        </a:rPr>
                        <a:t>this.getPlans</a:t>
                      </a:r>
                      <a:r>
                        <a:rPr lang="en-US" altLang="zh-CN" sz="700" b="0" dirty="0" smtClean="0">
                          <a:solidFill>
                            <a:schemeClr val="tx1"/>
                          </a:solidFill>
                        </a:rPr>
                        <a:t>();</a:t>
                      </a:r>
                    </a:p>
                    <a:p>
                      <a:pPr>
                        <a:buNone/>
                      </a:pPr>
                      <a:r>
                        <a:rPr lang="zh-CN" altLang="en-US" sz="700" b="0" dirty="0" smtClean="0">
                          <a:solidFill>
                            <a:schemeClr val="tx1"/>
                          </a:solidFill>
                        </a:rPr>
                        <a:t>        </a:t>
                      </a:r>
                      <a:r>
                        <a:rPr lang="en-US" altLang="zh-CN" sz="700" b="0" dirty="0" smtClean="0">
                          <a:solidFill>
                            <a:schemeClr val="tx1"/>
                          </a:solidFill>
                        </a:rPr>
                        <a:t>}</a:t>
                      </a:r>
                      <a:endParaRPr lang="zh-CN" altLang="en-US" sz="700" b="0" dirty="0">
                        <a:solidFill>
                          <a:schemeClr val="tx1"/>
                        </a:solidFill>
                      </a:endParaRPr>
                    </a:p>
                    <a:p>
                      <a:pPr>
                        <a:buNone/>
                      </a:pPr>
                      <a:r>
                        <a:rPr lang="zh-CN" altLang="en-US" sz="700" b="0" dirty="0">
                          <a:solidFill>
                            <a:schemeClr val="tx1"/>
                          </a:solidFill>
                        </a:rPr>
                        <a:t>        methods : </a:t>
                      </a:r>
                      <a:r>
                        <a:rPr lang="zh-CN" altLang="en-US" sz="700" b="0" dirty="0" smtClean="0">
                          <a:solidFill>
                            <a:schemeClr val="tx1"/>
                          </a:solidFill>
                        </a:rPr>
                        <a:t>{</a:t>
                      </a:r>
                      <a:endParaRPr lang="en-US" altLang="zh-CN" sz="700" b="0" dirty="0" smtClean="0">
                        <a:solidFill>
                          <a:schemeClr val="tx1"/>
                        </a:solidFill>
                      </a:endParaRPr>
                    </a:p>
                    <a:p>
                      <a:pPr>
                        <a:buNone/>
                      </a:pPr>
                      <a:r>
                        <a:rPr lang="zh-CN" altLang="en-US" sz="700" b="0" dirty="0" smtClean="0">
                          <a:solidFill>
                            <a:schemeClr val="tx1"/>
                          </a:solidFill>
                        </a:rPr>
                        <a:t>          </a:t>
                      </a:r>
                      <a:r>
                        <a:rPr lang="en-US" altLang="zh-CN" sz="700" b="0" dirty="0" err="1" smtClean="0">
                          <a:solidFill>
                            <a:schemeClr val="tx1"/>
                          </a:solidFill>
                        </a:rPr>
                        <a:t>getPlans</a:t>
                      </a:r>
                      <a:r>
                        <a:rPr lang="en-US" altLang="zh-CN" sz="700" b="0" dirty="0" smtClean="0">
                          <a:solidFill>
                            <a:schemeClr val="tx1"/>
                          </a:solidFill>
                        </a:rPr>
                        <a:t>(){</a:t>
                      </a:r>
                    </a:p>
                    <a:p>
                      <a:pPr>
                        <a:buNone/>
                      </a:pPr>
                      <a:r>
                        <a:rPr lang="zh-CN" altLang="en-US" sz="700" b="0" dirty="0" smtClean="0">
                          <a:solidFill>
                            <a:schemeClr val="tx1"/>
                          </a:solidFill>
                        </a:rPr>
                        <a:t>            </a:t>
                      </a:r>
                      <a:r>
                        <a:rPr lang="en-US" altLang="zh-CN" sz="700" b="0" dirty="0" err="1" smtClean="0">
                          <a:solidFill>
                            <a:schemeClr val="tx1"/>
                          </a:solidFill>
                        </a:rPr>
                        <a:t>this.plans</a:t>
                      </a:r>
                      <a:r>
                        <a:rPr lang="zh-CN" altLang="en-US" sz="700" b="0" baseline="0" dirty="0" smtClean="0">
                          <a:solidFill>
                            <a:schemeClr val="tx1"/>
                          </a:solidFill>
                        </a:rPr>
                        <a:t> </a:t>
                      </a:r>
                      <a:r>
                        <a:rPr lang="en-US" altLang="zh-CN" sz="700" b="0" baseline="0" dirty="0" smtClean="0">
                          <a:solidFill>
                            <a:schemeClr val="tx1"/>
                          </a:solidFill>
                        </a:rPr>
                        <a:t>=</a:t>
                      </a:r>
                      <a:r>
                        <a:rPr lang="zh-CN" altLang="en-US" sz="700" b="0" baseline="0" dirty="0" smtClean="0">
                          <a:solidFill>
                            <a:schemeClr val="tx1"/>
                          </a:solidFill>
                        </a:rPr>
                        <a:t> </a:t>
                      </a:r>
                      <a:r>
                        <a:rPr lang="zh-CN" altLang="en-US" sz="700" b="0" dirty="0" smtClean="0">
                          <a:solidFill>
                            <a:schemeClr val="tx1"/>
                          </a:solidFill>
                        </a:rPr>
                        <a:t>this.$store</a:t>
                      </a:r>
                      <a:r>
                        <a:rPr lang="en-US" altLang="zh-CN" sz="700" b="0" dirty="0" smtClean="0">
                          <a:solidFill>
                            <a:schemeClr val="tx1"/>
                          </a:solidFill>
                        </a:rPr>
                        <a:t>.</a:t>
                      </a:r>
                      <a:r>
                        <a:rPr lang="en-US" altLang="zh-CN" sz="700" b="0" smtClean="0">
                          <a:solidFill>
                            <a:schemeClr val="tx1"/>
                          </a:solidFill>
                        </a:rPr>
                        <a:t>state.list;</a:t>
                      </a:r>
                      <a:endParaRPr lang="en-US" altLang="zh-CN" sz="700" b="0" dirty="0" smtClean="0">
                        <a:solidFill>
                          <a:schemeClr val="tx1"/>
                        </a:solidFill>
                      </a:endParaRPr>
                    </a:p>
                    <a:p>
                      <a:pPr>
                        <a:buNone/>
                      </a:pPr>
                      <a:r>
                        <a:rPr lang="zh-CN" altLang="en-US" sz="700" b="0" dirty="0" smtClean="0">
                          <a:solidFill>
                            <a:schemeClr val="tx1"/>
                          </a:solidFill>
                        </a:rPr>
                        <a:t>          </a:t>
                      </a:r>
                      <a:r>
                        <a:rPr lang="en-US" altLang="zh-CN" sz="700" b="0" dirty="0" smtClean="0">
                          <a:solidFill>
                            <a:schemeClr val="tx1"/>
                          </a:solidFill>
                        </a:rPr>
                        <a:t>},</a:t>
                      </a:r>
                      <a:endParaRPr lang="zh-CN" altLang="en-US" sz="700" b="0" dirty="0">
                        <a:solidFill>
                          <a:schemeClr val="tx1"/>
                        </a:solidFill>
                      </a:endParaRPr>
                    </a:p>
                    <a:p>
                      <a:pPr>
                        <a:buNone/>
                      </a:pPr>
                      <a:r>
                        <a:rPr lang="zh-CN" altLang="en-US" sz="700" b="0" dirty="0">
                          <a:solidFill>
                            <a:schemeClr val="tx1"/>
                          </a:solidFill>
                        </a:rPr>
                        <a:t>          deletePlan(idx) {</a:t>
                      </a:r>
                    </a:p>
                    <a:p>
                      <a:pPr>
                        <a:buNone/>
                      </a:pPr>
                      <a:r>
                        <a:rPr lang="zh-CN" altLang="en-US" sz="700" b="0" dirty="0">
                          <a:solidFill>
                            <a:schemeClr val="tx1"/>
                          </a:solidFill>
                        </a:rPr>
                        <a:t>            // 稍后再来说这里的方法</a:t>
                      </a:r>
                    </a:p>
                    <a:p>
                      <a:pPr>
                        <a:buNone/>
                      </a:pPr>
                      <a:r>
                        <a:rPr lang="zh-CN" altLang="en-US" sz="700" b="0" dirty="0">
                          <a:solidFill>
                            <a:schemeClr val="tx1"/>
                          </a:solidFill>
                        </a:rPr>
                        <a:t>            // 减去总时间</a:t>
                      </a:r>
                    </a:p>
                    <a:p>
                      <a:pPr>
                        <a:buNone/>
                      </a:pPr>
                      <a:r>
                        <a:rPr lang="zh-CN" altLang="en-US" sz="700" b="0" dirty="0">
                          <a:solidFill>
                            <a:schemeClr val="tx1"/>
                          </a:solidFill>
                        </a:rPr>
                        <a:t>            this.$store.dispatch('decTotalTime',this.plans[idx].totalTime)</a:t>
                      </a:r>
                    </a:p>
                    <a:p>
                      <a:pPr>
                        <a:buNone/>
                      </a:pPr>
                      <a:r>
                        <a:rPr lang="zh-CN" altLang="en-US" sz="700" b="0" dirty="0">
                          <a:solidFill>
                            <a:schemeClr val="tx1"/>
                          </a:solidFill>
                        </a:rPr>
                        <a:t>            // 删除该计划</a:t>
                      </a:r>
                    </a:p>
                    <a:p>
                      <a:pPr>
                        <a:buNone/>
                      </a:pPr>
                      <a:r>
                        <a:rPr lang="zh-CN" altLang="en-US" sz="700" b="0" dirty="0">
                          <a:solidFill>
                            <a:schemeClr val="tx1"/>
                          </a:solidFill>
                        </a:rPr>
                        <a:t>            this.$store.dispatch('deletePlan',idx)</a:t>
                      </a:r>
                    </a:p>
                    <a:p>
                      <a:pPr>
                        <a:buNone/>
                      </a:pPr>
                      <a:r>
                        <a:rPr lang="zh-CN" altLang="en-US" sz="700" b="0" dirty="0">
                          <a:solidFill>
                            <a:schemeClr val="tx1"/>
                          </a:solidFill>
                        </a:rPr>
                        <a:t>          }</a:t>
                      </a:r>
                    </a:p>
                    <a:p>
                      <a:pPr>
                        <a:buNone/>
                      </a:pPr>
                      <a:r>
                        <a:rPr lang="zh-CN" altLang="en-US" sz="700" b="0" dirty="0">
                          <a:solidFill>
                            <a:schemeClr val="tx1"/>
                          </a:solidFill>
                        </a:rPr>
                        <a:t>        }</a:t>
                      </a:r>
                    </a:p>
                    <a:p>
                      <a:pPr>
                        <a:buNone/>
                      </a:pPr>
                      <a:r>
                        <a:rPr lang="zh-CN" altLang="en-US" sz="700" b="0" dirty="0">
                          <a:solidFill>
                            <a:schemeClr val="tx1"/>
                          </a:solidFill>
                        </a:rPr>
                        <a:t>    }</a:t>
                      </a:r>
                    </a:p>
                    <a:p>
                      <a:pPr>
                        <a:buNone/>
                      </a:pPr>
                      <a:r>
                        <a:rPr lang="zh-CN" altLang="en-US" sz="700" b="0" dirty="0">
                          <a:solidFill>
                            <a:schemeClr val="tx1"/>
                          </a:solidFill>
                        </a:rPr>
                        <a:t>&lt;/script&gt;</a:t>
                      </a:r>
                    </a:p>
                  </a:txBody>
                  <a:tcPr>
                    <a:solidFill>
                      <a:schemeClr val="bg1">
                        <a:lumMod val="95000"/>
                      </a:schemeClr>
                    </a:solidFill>
                  </a:tcPr>
                </a:tc>
              </a:tr>
              <a:tr h="2707005">
                <a:tc>
                  <a:txBody>
                    <a:bodyPr/>
                    <a:lstStyle/>
                    <a:p>
                      <a:pPr>
                        <a:buNone/>
                      </a:pPr>
                      <a:endParaRPr lang="zh-CN" altLang="en-US" sz="700" b="0" dirty="0">
                        <a:solidFill>
                          <a:schemeClr val="tx1"/>
                        </a:solidFill>
                      </a:endParaRPr>
                    </a:p>
                  </a:txBody>
                  <a:tcPr>
                    <a:solidFill>
                      <a:schemeClr val="bg1">
                        <a:lumMod val="95000"/>
                      </a:schemeClr>
                    </a:solidFill>
                  </a:tcPr>
                </a:tc>
              </a:tr>
              <a:tr h="2707005">
                <a:tc>
                  <a:txBody>
                    <a:bodyPr/>
                    <a:lstStyle/>
                    <a:p>
                      <a:pPr>
                        <a:buNone/>
                      </a:pPr>
                      <a:endParaRPr lang="zh-CN" altLang="en-US" sz="700" b="0" dirty="0">
                        <a:solidFill>
                          <a:schemeClr val="tx1"/>
                        </a:solidFill>
                      </a:endParaRP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5.6 </a:t>
            </a:r>
            <a:r>
              <a:rPr kumimoji="1" lang="zh-CN" altLang="en-US" dirty="0" smtClean="0"/>
              <a:t>创建组件</a:t>
            </a:r>
            <a:r>
              <a:rPr kumimoji="1" lang="en-US" altLang="zh-CN" dirty="0" smtClean="0"/>
              <a:t>-</a:t>
            </a:r>
            <a:r>
              <a:rPr kumimoji="1" lang="zh-CN" altLang="en-US" dirty="0" smtClean="0"/>
              <a:t>计划列表组件</a:t>
            </a:r>
            <a:r>
              <a:rPr kumimoji="1" lang="en-US" altLang="zh-CN" dirty="0" smtClean="0"/>
              <a:t>Style</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92</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en-US" altLang="zh-CN" sz="1600"/>
              <a:t>Template</a:t>
            </a:r>
            <a:r>
              <a:rPr lang="zh-CN" altLang="en-US" sz="1600"/>
              <a:t>和</a:t>
            </a:r>
            <a:r>
              <a:rPr lang="en-US" altLang="zh-CN" sz="1600"/>
              <a:t>Script</a:t>
            </a:r>
            <a:r>
              <a:rPr lang="zh-CN" altLang="en-US" sz="1600"/>
              <a:t>部分写完，基本上组件就可以运行了，但是我们需要对自定义的样式，就好像买了房子，不装修一样，必要的样式也是不可或缺的部分：</a:t>
            </a:r>
          </a:p>
        </p:txBody>
      </p:sp>
      <p:graphicFrame>
        <p:nvGraphicFramePr>
          <p:cNvPr id="5" name="表格 4"/>
          <p:cNvGraphicFramePr/>
          <p:nvPr/>
        </p:nvGraphicFramePr>
        <p:xfrm>
          <a:off x="890270" y="1579880"/>
          <a:ext cx="6418580" cy="2707005"/>
        </p:xfrm>
        <a:graphic>
          <a:graphicData uri="http://schemas.openxmlformats.org/drawingml/2006/table">
            <a:tbl>
              <a:tblPr firstRow="1" bandRow="1">
                <a:tableStyleId>{5C22544A-7EE6-4342-B048-85BDC9FD1C3A}</a:tableStyleId>
              </a:tblPr>
              <a:tblGrid>
                <a:gridCol w="6418580"/>
              </a:tblGrid>
              <a:tr h="2707005">
                <a:tc>
                  <a:txBody>
                    <a:bodyPr/>
                    <a:lstStyle/>
                    <a:p>
                      <a:pPr>
                        <a:buNone/>
                      </a:pPr>
                      <a:r>
                        <a:rPr lang="zh-CN" altLang="en-US" sz="700" b="0">
                          <a:solidFill>
                            <a:schemeClr val="tx1"/>
                          </a:solidFill>
                        </a:rPr>
                        <a:t>// src/components/TimeEntries.vue</a:t>
                      </a:r>
                    </a:p>
                    <a:p>
                      <a:pPr>
                        <a:buNone/>
                      </a:pPr>
                      <a:endParaRPr lang="zh-CN" altLang="en-US" sz="700" b="0">
                        <a:solidFill>
                          <a:schemeClr val="tx1"/>
                        </a:solidFill>
                      </a:endParaRPr>
                    </a:p>
                    <a:p>
                      <a:pPr>
                        <a:buNone/>
                      </a:pPr>
                      <a:r>
                        <a:rPr lang="zh-CN" altLang="en-US" sz="700" b="0">
                          <a:solidFill>
                            <a:schemeClr val="tx1"/>
                          </a:solidFill>
                        </a:rPr>
                        <a:t>&lt;style&gt;</a:t>
                      </a:r>
                    </a:p>
                    <a:p>
                      <a:pPr>
                        <a:buNone/>
                      </a:pPr>
                      <a:r>
                        <a:rPr lang="zh-CN" altLang="en-US" sz="700" b="0">
                          <a:solidFill>
                            <a:schemeClr val="tx1"/>
                          </a:solidFill>
                        </a:rPr>
                        <a:t>  .avatar {</a:t>
                      </a:r>
                    </a:p>
                    <a:p>
                      <a:pPr>
                        <a:buNone/>
                      </a:pPr>
                      <a:r>
                        <a:rPr lang="zh-CN" altLang="en-US" sz="700" b="0">
                          <a:solidFill>
                            <a:schemeClr val="tx1"/>
                          </a:solidFill>
                        </a:rPr>
                        <a:t>    height: 75px;</a:t>
                      </a:r>
                    </a:p>
                    <a:p>
                      <a:pPr>
                        <a:buNone/>
                      </a:pPr>
                      <a:r>
                        <a:rPr lang="zh-CN" altLang="en-US" sz="700" b="0">
                          <a:solidFill>
                            <a:schemeClr val="tx1"/>
                          </a:solidFill>
                        </a:rPr>
                        <a:t>    margin: 0 auto;</a:t>
                      </a:r>
                    </a:p>
                    <a:p>
                      <a:pPr>
                        <a:buNone/>
                      </a:pPr>
                      <a:r>
                        <a:rPr lang="zh-CN" altLang="en-US" sz="700" b="0">
                          <a:solidFill>
                            <a:schemeClr val="tx1"/>
                          </a:solidFill>
                        </a:rPr>
                        <a:t>    margin-top: 10px;</a:t>
                      </a:r>
                    </a:p>
                    <a:p>
                      <a:pPr>
                        <a:buNone/>
                      </a:pPr>
                      <a:r>
                        <a:rPr lang="zh-CN" altLang="en-US" sz="700" b="0">
                          <a:solidFill>
                            <a:schemeClr val="tx1"/>
                          </a:solidFill>
                        </a:rPr>
                        <a:t>    margin-bottom: 10px;</a:t>
                      </a:r>
                    </a:p>
                    <a:p>
                      <a:pPr>
                        <a:buNone/>
                      </a:pPr>
                      <a:r>
                        <a:rPr lang="zh-CN" altLang="en-US" sz="700" b="0">
                          <a:solidFill>
                            <a:schemeClr val="tx1"/>
                          </a:solidFill>
                        </a:rPr>
                        <a:t>  }</a:t>
                      </a:r>
                    </a:p>
                    <a:p>
                      <a:pPr>
                        <a:buNone/>
                      </a:pPr>
                      <a:r>
                        <a:rPr lang="zh-CN" altLang="en-US" sz="700" b="0">
                          <a:solidFill>
                            <a:schemeClr val="tx1"/>
                          </a:solidFill>
                        </a:rPr>
                        <a:t>  .user-details {</a:t>
                      </a:r>
                    </a:p>
                    <a:p>
                      <a:pPr>
                        <a:buNone/>
                      </a:pPr>
                      <a:r>
                        <a:rPr lang="zh-CN" altLang="en-US" sz="700" b="0">
                          <a:solidFill>
                            <a:schemeClr val="tx1"/>
                          </a:solidFill>
                        </a:rPr>
                        <a:t>    background-color: #f5f5f5;</a:t>
                      </a:r>
                    </a:p>
                    <a:p>
                      <a:pPr>
                        <a:buNone/>
                      </a:pPr>
                      <a:r>
                        <a:rPr lang="zh-CN" altLang="en-US" sz="700" b="0">
                          <a:solidFill>
                            <a:schemeClr val="tx1"/>
                          </a:solidFill>
                        </a:rPr>
                        <a:t>    border-right: 1px solid #ddd;</a:t>
                      </a:r>
                    </a:p>
                    <a:p>
                      <a:pPr>
                        <a:buNone/>
                      </a:pPr>
                      <a:r>
                        <a:rPr lang="zh-CN" altLang="en-US" sz="700" b="0">
                          <a:solidFill>
                            <a:schemeClr val="tx1"/>
                          </a:solidFill>
                        </a:rPr>
                        <a:t>    margin: -10px 0;</a:t>
                      </a:r>
                    </a:p>
                    <a:p>
                      <a:pPr>
                        <a:buNone/>
                      </a:pPr>
                      <a:r>
                        <a:rPr lang="zh-CN" altLang="en-US" sz="700" b="0">
                          <a:solidFill>
                            <a:schemeClr val="tx1"/>
                          </a:solidFill>
                        </a:rPr>
                        <a:t>  }</a:t>
                      </a:r>
                    </a:p>
                    <a:p>
                      <a:pPr>
                        <a:buNone/>
                      </a:pPr>
                      <a:r>
                        <a:rPr lang="zh-CN" altLang="en-US" sz="700" b="0">
                          <a:solidFill>
                            <a:schemeClr val="tx1"/>
                          </a:solidFill>
                        </a:rPr>
                        <a:t>  .time-block {</a:t>
                      </a:r>
                    </a:p>
                    <a:p>
                      <a:pPr>
                        <a:buNone/>
                      </a:pPr>
                      <a:r>
                        <a:rPr lang="zh-CN" altLang="en-US" sz="700" b="0">
                          <a:solidFill>
                            <a:schemeClr val="tx1"/>
                          </a:solidFill>
                        </a:rPr>
                        <a:t>    padding: 10px;</a:t>
                      </a:r>
                    </a:p>
                    <a:p>
                      <a:pPr>
                        <a:buNone/>
                      </a:pPr>
                      <a:r>
                        <a:rPr lang="zh-CN" altLang="en-US" sz="700" b="0">
                          <a:solidFill>
                            <a:schemeClr val="tx1"/>
                          </a:solidFill>
                        </a:rPr>
                        <a:t>  }</a:t>
                      </a:r>
                    </a:p>
                    <a:p>
                      <a:pPr>
                        <a:buNone/>
                      </a:pPr>
                      <a:r>
                        <a:rPr lang="zh-CN" altLang="en-US" sz="700" b="0">
                          <a:solidFill>
                            <a:schemeClr val="tx1"/>
                          </a:solidFill>
                        </a:rPr>
                        <a:t>  .comment-section {</a:t>
                      </a:r>
                    </a:p>
                    <a:p>
                      <a:pPr>
                        <a:buNone/>
                      </a:pPr>
                      <a:r>
                        <a:rPr lang="zh-CN" altLang="en-US" sz="700" b="0">
                          <a:solidFill>
                            <a:schemeClr val="tx1"/>
                          </a:solidFill>
                        </a:rPr>
                        <a:t>    padding: 20px;</a:t>
                      </a:r>
                    </a:p>
                    <a:p>
                      <a:pPr>
                        <a:buNone/>
                      </a:pPr>
                      <a:r>
                        <a:rPr lang="zh-CN" altLang="en-US" sz="700" b="0">
                          <a:solidFill>
                            <a:schemeClr val="tx1"/>
                          </a:solidFill>
                        </a:rPr>
                        <a:t>  }</a:t>
                      </a:r>
                    </a:p>
                    <a:p>
                      <a:pPr>
                        <a:buNone/>
                      </a:pPr>
                      <a:r>
                        <a:rPr lang="zh-CN" altLang="en-US" sz="700" b="0">
                          <a:solidFill>
                            <a:schemeClr val="tx1"/>
                          </a:solidFill>
                        </a:rPr>
                        <a:t>&lt;/style&gt;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5.7 </a:t>
            </a:r>
            <a:r>
              <a:rPr kumimoji="1" lang="zh-CN" altLang="en-US" dirty="0" smtClean="0"/>
              <a:t>创建组件</a:t>
            </a:r>
            <a:r>
              <a:rPr kumimoji="1" lang="en-US" altLang="zh-CN" dirty="0" smtClean="0"/>
              <a:t>-</a:t>
            </a:r>
            <a:r>
              <a:rPr kumimoji="1" dirty="0" smtClean="0"/>
              <a:t>创建任务组件</a:t>
            </a:r>
            <a:r>
              <a:rPr kumimoji="1" lang="en-US" dirty="0" smtClean="0"/>
              <a:t>Template</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93</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altLang="en-US" sz="1600"/>
              <a:t>有了任务列表，势必需要添加任务的组件，不然列表数据岂不是一直都是空的，由此，我们需要继续创建</a:t>
            </a:r>
            <a:r>
              <a:rPr lang="en-US" altLang="zh-CN" sz="1600"/>
              <a:t>“</a:t>
            </a:r>
            <a:r>
              <a:rPr lang="zh-CN" altLang="en-US" sz="1600"/>
              <a:t>创建任务组件</a:t>
            </a:r>
            <a:r>
              <a:rPr lang="en-US" altLang="zh-CN" sz="1600"/>
              <a:t>”</a:t>
            </a:r>
          </a:p>
        </p:txBody>
      </p:sp>
      <p:graphicFrame>
        <p:nvGraphicFramePr>
          <p:cNvPr id="5" name="表格 4"/>
          <p:cNvGraphicFramePr/>
          <p:nvPr/>
        </p:nvGraphicFramePr>
        <p:xfrm>
          <a:off x="702310" y="1613535"/>
          <a:ext cx="6418580" cy="2758440"/>
        </p:xfrm>
        <a:graphic>
          <a:graphicData uri="http://schemas.openxmlformats.org/drawingml/2006/table">
            <a:tbl>
              <a:tblPr firstRow="1" bandRow="1">
                <a:tableStyleId>{5C22544A-7EE6-4342-B048-85BDC9FD1C3A}</a:tableStyleId>
              </a:tblPr>
              <a:tblGrid>
                <a:gridCol w="6418580"/>
              </a:tblGrid>
              <a:tr h="2707005">
                <a:tc>
                  <a:txBody>
                    <a:bodyPr/>
                    <a:lstStyle/>
                    <a:p>
                      <a:pPr>
                        <a:buNone/>
                      </a:pPr>
                      <a:r>
                        <a:rPr lang="zh-CN" altLang="en-US" sz="700" b="0">
                          <a:solidFill>
                            <a:schemeClr val="tx1"/>
                          </a:solidFill>
                        </a:rPr>
                        <a:t>// src/components/LogTime.vue</a:t>
                      </a:r>
                    </a:p>
                    <a:p>
                      <a:pPr>
                        <a:buNone/>
                      </a:pPr>
                      <a:endParaRPr lang="zh-CN" altLang="en-US" sz="700" b="0">
                        <a:solidFill>
                          <a:schemeClr val="tx1"/>
                        </a:solidFill>
                      </a:endParaRPr>
                    </a:p>
                    <a:p>
                      <a:pPr>
                        <a:buNone/>
                      </a:pPr>
                      <a:r>
                        <a:rPr lang="zh-CN" altLang="en-US" sz="700" b="0">
                          <a:solidFill>
                            <a:schemeClr val="tx1"/>
                          </a:solidFill>
                        </a:rPr>
                        <a:t>&lt;template&gt;</a:t>
                      </a:r>
                    </a:p>
                    <a:p>
                      <a:pPr>
                        <a:buNone/>
                      </a:pPr>
                      <a:r>
                        <a:rPr lang="zh-CN" altLang="en-US" sz="700" b="0">
                          <a:solidFill>
                            <a:schemeClr val="tx1"/>
                          </a:solidFill>
                        </a:rPr>
                        <a:t>  &lt;div class="form-horizontal"&gt;</a:t>
                      </a:r>
                    </a:p>
                    <a:p>
                      <a:pPr>
                        <a:buNone/>
                      </a:pPr>
                      <a:r>
                        <a:rPr lang="zh-CN" altLang="en-US" sz="700" b="0">
                          <a:solidFill>
                            <a:schemeClr val="tx1"/>
                          </a:solidFill>
                        </a:rPr>
                        <a:t>    &lt;div class="form-group"&gt;</a:t>
                      </a:r>
                    </a:p>
                    <a:p>
                      <a:pPr>
                        <a:buNone/>
                      </a:pPr>
                      <a:r>
                        <a:rPr lang="zh-CN" altLang="en-US" sz="700" b="0">
                          <a:solidFill>
                            <a:schemeClr val="tx1"/>
                          </a:solidFill>
                        </a:rPr>
                        <a:t>      &lt;div class="col-sm-6"&gt;</a:t>
                      </a:r>
                    </a:p>
                    <a:p>
                      <a:pPr>
                        <a:buNone/>
                      </a:pPr>
                      <a:r>
                        <a:rPr lang="zh-CN" altLang="en-US" sz="700" b="0">
                          <a:solidFill>
                            <a:schemeClr val="tx1"/>
                          </a:solidFill>
                        </a:rPr>
                        <a:t>        &lt;label&gt;日期&lt;/label&gt;</a:t>
                      </a:r>
                    </a:p>
                    <a:p>
                      <a:pPr>
                        <a:buNone/>
                      </a:pPr>
                      <a:r>
                        <a:rPr lang="zh-CN" altLang="en-US" sz="700" b="0">
                          <a:solidFill>
                            <a:schemeClr val="tx1"/>
                          </a:solidFill>
                        </a:rPr>
                        <a:t>        &lt;input  type="date"  class="form-control" v-model="date" placeholder="Date"  /&gt;</a:t>
                      </a:r>
                    </a:p>
                    <a:p>
                      <a:pPr>
                        <a:buNone/>
                      </a:pPr>
                      <a:r>
                        <a:rPr lang="zh-CN" altLang="en-US" sz="700" b="0">
                          <a:solidFill>
                            <a:schemeClr val="tx1"/>
                          </a:solidFill>
                        </a:rPr>
                        <a:t>      &lt;/div&gt;</a:t>
                      </a:r>
                    </a:p>
                    <a:p>
                      <a:pPr>
                        <a:buNone/>
                      </a:pPr>
                      <a:r>
                        <a:rPr lang="zh-CN" altLang="en-US" sz="700" b="0">
                          <a:solidFill>
                            <a:schemeClr val="tx1"/>
                          </a:solidFill>
                        </a:rPr>
                        <a:t>      &lt;div class="col-sm-6"&gt;</a:t>
                      </a:r>
                    </a:p>
                    <a:p>
                      <a:pPr>
                        <a:buNone/>
                      </a:pPr>
                      <a:r>
                        <a:rPr lang="zh-CN" altLang="en-US" sz="700" b="0">
                          <a:solidFill>
                            <a:schemeClr val="tx1"/>
                          </a:solidFill>
                        </a:rPr>
                        <a:t>        &lt;label&gt;时间&lt;/label&gt;</a:t>
                      </a:r>
                    </a:p>
                    <a:p>
                      <a:pPr>
                        <a:buNone/>
                      </a:pPr>
                      <a:r>
                        <a:rPr lang="zh-CN" altLang="en-US" sz="700" b="0">
                          <a:solidFill>
                            <a:schemeClr val="tx1"/>
                          </a:solidFill>
                        </a:rPr>
                        <a:t>        &lt;input type="number" class="form-control" v-model="totalTime" placeholder="Hours"  /&gt;</a:t>
                      </a:r>
                    </a:p>
                    <a:p>
                      <a:pPr>
                        <a:buNone/>
                      </a:pPr>
                      <a:r>
                        <a:rPr lang="zh-CN" altLang="en-US" sz="700" b="0">
                          <a:solidFill>
                            <a:schemeClr val="tx1"/>
                          </a:solidFill>
                        </a:rPr>
                        <a:t>      &lt;/div&gt;</a:t>
                      </a:r>
                    </a:p>
                    <a:p>
                      <a:pPr>
                        <a:buNone/>
                      </a:pPr>
                      <a:r>
                        <a:rPr lang="zh-CN" altLang="en-US" sz="700" b="0">
                          <a:solidFill>
                            <a:schemeClr val="tx1"/>
                          </a:solidFill>
                        </a:rPr>
                        <a:t>    &lt;/div&gt;</a:t>
                      </a:r>
                    </a:p>
                    <a:p>
                      <a:pPr>
                        <a:buNone/>
                      </a:pPr>
                      <a:r>
                        <a:rPr lang="zh-CN" altLang="en-US" sz="700" b="0">
                          <a:solidFill>
                            <a:schemeClr val="tx1"/>
                          </a:solidFill>
                        </a:rPr>
                        <a:t>    &lt;div class="form-group"&gt;</a:t>
                      </a:r>
                    </a:p>
                    <a:p>
                      <a:pPr>
                        <a:buNone/>
                      </a:pPr>
                      <a:r>
                        <a:rPr lang="zh-CN" altLang="en-US" sz="700" b="0">
                          <a:solidFill>
                            <a:schemeClr val="tx1"/>
                          </a:solidFill>
                        </a:rPr>
                        <a:t>      &lt;div class="col-sm-12"&gt;</a:t>
                      </a:r>
                    </a:p>
                    <a:p>
                      <a:pPr>
                        <a:buNone/>
                      </a:pPr>
                      <a:r>
                        <a:rPr lang="zh-CN" altLang="en-US" sz="700" b="0">
                          <a:solidFill>
                            <a:schemeClr val="tx1"/>
                          </a:solidFill>
                        </a:rPr>
                        <a:t>        &lt;label&gt;备注&lt;/label&gt;</a:t>
                      </a:r>
                    </a:p>
                    <a:p>
                      <a:pPr>
                        <a:buNone/>
                      </a:pPr>
                      <a:r>
                        <a:rPr lang="zh-CN" altLang="en-US" sz="700" b="0">
                          <a:solidFill>
                            <a:schemeClr val="tx1"/>
                          </a:solidFill>
                        </a:rPr>
                        <a:t>        &lt;input ype="text" class="form-control" v-model="comment" placeholder="Comment" /&gt;</a:t>
                      </a:r>
                    </a:p>
                    <a:p>
                      <a:pPr>
                        <a:buNone/>
                      </a:pPr>
                      <a:r>
                        <a:rPr lang="zh-CN" altLang="en-US" sz="700" b="0">
                          <a:solidFill>
                            <a:schemeClr val="tx1"/>
                          </a:solidFill>
                        </a:rPr>
                        <a:t>      &lt;/div&gt;</a:t>
                      </a:r>
                    </a:p>
                    <a:p>
                      <a:pPr>
                        <a:buNone/>
                      </a:pPr>
                      <a:r>
                        <a:rPr lang="zh-CN" altLang="en-US" sz="700" b="0">
                          <a:solidFill>
                            <a:schemeClr val="tx1"/>
                          </a:solidFill>
                        </a:rPr>
                        <a:t>    &lt;/div&gt;</a:t>
                      </a:r>
                    </a:p>
                    <a:p>
                      <a:pPr>
                        <a:buNone/>
                      </a:pPr>
                      <a:r>
                        <a:rPr lang="zh-CN" altLang="en-US" sz="700" b="0">
                          <a:solidFill>
                            <a:schemeClr val="tx1"/>
                          </a:solidFill>
                        </a:rPr>
                        <a:t>    &lt;button class="btn btn-primary" @click="save()"&gt;保存&lt;/button&gt;</a:t>
                      </a:r>
                    </a:p>
                    <a:p>
                      <a:pPr>
                        <a:buNone/>
                      </a:pPr>
                      <a:r>
                        <a:rPr lang="zh-CN" altLang="en-US" sz="700" b="0">
                          <a:solidFill>
                            <a:schemeClr val="tx1"/>
                          </a:solidFill>
                        </a:rPr>
                        <a:t>    &lt;router-link to="/time-entries" class="btn btn-danger"&gt;取消&lt;/router-link&gt;</a:t>
                      </a:r>
                    </a:p>
                    <a:p>
                      <a:pPr>
                        <a:buNone/>
                      </a:pPr>
                      <a:r>
                        <a:rPr lang="zh-CN" altLang="en-US" sz="700" b="0">
                          <a:solidFill>
                            <a:schemeClr val="tx1"/>
                          </a:solidFill>
                        </a:rPr>
                        <a:t>    &lt;hr&gt;</a:t>
                      </a:r>
                    </a:p>
                    <a:p>
                      <a:pPr>
                        <a:buNone/>
                      </a:pPr>
                      <a:r>
                        <a:rPr lang="zh-CN" altLang="en-US" sz="700" b="0">
                          <a:solidFill>
                            <a:schemeClr val="tx1"/>
                          </a:solidFill>
                        </a:rPr>
                        <a:t>  &lt;/div&gt;</a:t>
                      </a:r>
                    </a:p>
                    <a:p>
                      <a:pPr>
                        <a:buNone/>
                      </a:pPr>
                      <a:r>
                        <a:rPr lang="zh-CN" altLang="en-US" sz="700" b="0">
                          <a:solidFill>
                            <a:schemeClr val="tx1"/>
                          </a:solidFill>
                        </a:rPr>
                        <a:t>&lt;/template&gt;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5.7 </a:t>
            </a:r>
            <a:r>
              <a:rPr kumimoji="1" lang="zh-CN" altLang="en-US" dirty="0" smtClean="0"/>
              <a:t>创建组件</a:t>
            </a:r>
            <a:r>
              <a:rPr kumimoji="1" lang="en-US" altLang="zh-CN" dirty="0" smtClean="0"/>
              <a:t>-</a:t>
            </a:r>
            <a:r>
              <a:rPr kumimoji="1" dirty="0" smtClean="0">
                <a:sym typeface="+mn-ea"/>
              </a:rPr>
              <a:t>创建任务组件</a:t>
            </a:r>
            <a:r>
              <a:rPr kumimoji="1" lang="en-US" altLang="zh-CN" dirty="0" smtClean="0"/>
              <a:t>Script</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94</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altLang="en-US" sz="1600"/>
              <a:t>同计划组件一样，写完</a:t>
            </a:r>
            <a:r>
              <a:rPr lang="en-US" altLang="zh-CN" sz="1600"/>
              <a:t>Template</a:t>
            </a:r>
            <a:r>
              <a:rPr lang="zh-CN" altLang="en-US" sz="1600"/>
              <a:t>，继续来写</a:t>
            </a:r>
            <a:r>
              <a:rPr lang="en-US" altLang="zh-CN" sz="1600"/>
              <a:t>Script</a:t>
            </a:r>
            <a:r>
              <a:rPr lang="zh-CN" altLang="en-US" sz="1600"/>
              <a:t>：</a:t>
            </a:r>
          </a:p>
        </p:txBody>
      </p:sp>
      <p:graphicFrame>
        <p:nvGraphicFramePr>
          <p:cNvPr id="5" name="表格 4"/>
          <p:cNvGraphicFramePr/>
          <p:nvPr/>
        </p:nvGraphicFramePr>
        <p:xfrm>
          <a:off x="955040" y="1370965"/>
          <a:ext cx="6418580" cy="2865120"/>
        </p:xfrm>
        <a:graphic>
          <a:graphicData uri="http://schemas.openxmlformats.org/drawingml/2006/table">
            <a:tbl>
              <a:tblPr firstRow="1" bandRow="1">
                <a:tableStyleId>{5C22544A-7EE6-4342-B048-85BDC9FD1C3A}</a:tableStyleId>
              </a:tblPr>
              <a:tblGrid>
                <a:gridCol w="6418580"/>
              </a:tblGrid>
              <a:tr h="2707005">
                <a:tc>
                  <a:txBody>
                    <a:bodyPr/>
                    <a:lstStyle/>
                    <a:p>
                      <a:pPr>
                        <a:buNone/>
                      </a:pPr>
                      <a:r>
                        <a:rPr lang="zh-CN" altLang="en-US" sz="700" b="0" dirty="0">
                          <a:solidFill>
                            <a:schemeClr val="tx1"/>
                          </a:solidFill>
                        </a:rPr>
                        <a:t>&lt;script&gt;</a:t>
                      </a:r>
                    </a:p>
                    <a:p>
                      <a:pPr>
                        <a:buNone/>
                      </a:pPr>
                      <a:r>
                        <a:rPr lang="zh-CN" altLang="en-US" sz="700" b="0" dirty="0">
                          <a:solidFill>
                            <a:schemeClr val="tx1"/>
                          </a:solidFill>
                        </a:rPr>
                        <a:t>  export default {</a:t>
                      </a:r>
                    </a:p>
                    <a:p>
                      <a:pPr>
                        <a:buNone/>
                      </a:pPr>
                      <a:r>
                        <a:rPr lang="zh-CN" altLang="en-US" sz="700" b="0" dirty="0">
                          <a:solidFill>
                            <a:schemeClr val="tx1"/>
                          </a:solidFill>
                        </a:rPr>
                        <a:t>        name : 'LogTime',</a:t>
                      </a:r>
                    </a:p>
                    <a:p>
                      <a:pPr>
                        <a:buNone/>
                      </a:pPr>
                      <a:r>
                        <a:rPr lang="zh-CN" altLang="en-US" sz="700" b="0" dirty="0">
                          <a:solidFill>
                            <a:schemeClr val="tx1"/>
                          </a:solidFill>
                        </a:rPr>
                        <a:t>        data() {</a:t>
                      </a:r>
                    </a:p>
                    <a:p>
                      <a:pPr>
                        <a:buNone/>
                      </a:pPr>
                      <a:r>
                        <a:rPr lang="zh-CN" altLang="en-US" sz="700" b="0" dirty="0">
                          <a:solidFill>
                            <a:schemeClr val="tx1"/>
                          </a:solidFill>
                        </a:rPr>
                        <a:t>            return {</a:t>
                      </a:r>
                    </a:p>
                    <a:p>
                      <a:pPr>
                        <a:buNone/>
                      </a:pPr>
                      <a:r>
                        <a:rPr lang="zh-CN" altLang="en-US" sz="700" b="0" dirty="0">
                          <a:solidFill>
                            <a:schemeClr val="tx1"/>
                          </a:solidFill>
                        </a:rPr>
                        <a:t>                date : '',</a:t>
                      </a:r>
                    </a:p>
                    <a:p>
                      <a:pPr>
                        <a:buNone/>
                      </a:pPr>
                      <a:r>
                        <a:rPr lang="zh-CN" altLang="en-US" sz="700" b="0" dirty="0">
                          <a:solidFill>
                            <a:schemeClr val="tx1"/>
                          </a:solidFill>
                        </a:rPr>
                        <a:t>                totalTime : '',</a:t>
                      </a:r>
                    </a:p>
                    <a:p>
                      <a:pPr>
                        <a:buNone/>
                      </a:pPr>
                      <a:r>
                        <a:rPr lang="zh-CN" altLang="en-US" sz="700" b="0" dirty="0">
                          <a:solidFill>
                            <a:schemeClr val="tx1"/>
                          </a:solidFill>
                        </a:rPr>
                        <a:t>                comment : ''</a:t>
                      </a:r>
                    </a:p>
                    <a:p>
                      <a:pPr>
                        <a:buNone/>
                      </a:pPr>
                      <a:r>
                        <a:rPr lang="zh-CN" altLang="en-US" sz="700" b="0" dirty="0">
                          <a:solidFill>
                            <a:schemeClr val="tx1"/>
                          </a:solidFill>
                        </a:rPr>
                        <a:t>            }</a:t>
                      </a:r>
                    </a:p>
                    <a:p>
                      <a:pPr>
                        <a:buNone/>
                      </a:pPr>
                      <a:r>
                        <a:rPr lang="zh-CN" altLang="en-US" sz="700" b="0" dirty="0">
                          <a:solidFill>
                            <a:schemeClr val="tx1"/>
                          </a:solidFill>
                        </a:rPr>
                        <a:t>        },</a:t>
                      </a:r>
                    </a:p>
                    <a:p>
                      <a:pPr>
                        <a:buNone/>
                      </a:pPr>
                      <a:r>
                        <a:rPr lang="zh-CN" altLang="en-US" sz="700" b="0" dirty="0">
                          <a:solidFill>
                            <a:schemeClr val="tx1"/>
                          </a:solidFill>
                        </a:rPr>
                        <a:t>        methods:{</a:t>
                      </a:r>
                    </a:p>
                    <a:p>
                      <a:pPr>
                        <a:buNone/>
                      </a:pPr>
                      <a:r>
                        <a:rPr lang="zh-CN" altLang="en-US" sz="700" b="0" dirty="0">
                          <a:solidFill>
                            <a:schemeClr val="tx1"/>
                          </a:solidFill>
                        </a:rPr>
                        <a:t>          save() {</a:t>
                      </a:r>
                    </a:p>
                    <a:p>
                      <a:pPr>
                        <a:buNone/>
                      </a:pPr>
                      <a:r>
                        <a:rPr lang="zh-CN" altLang="en-US" sz="700" b="0" dirty="0">
                          <a:solidFill>
                            <a:schemeClr val="tx1"/>
                          </a:solidFill>
                        </a:rPr>
                        <a:t>            const plan = {</a:t>
                      </a:r>
                    </a:p>
                    <a:p>
                      <a:pPr>
                        <a:buNone/>
                      </a:pPr>
                      <a:r>
                        <a:rPr lang="zh-CN" altLang="en-US" sz="700" b="0" dirty="0">
                          <a:solidFill>
                            <a:schemeClr val="tx1"/>
                          </a:solidFill>
                        </a:rPr>
                        <a:t>              name : '二哲',</a:t>
                      </a:r>
                    </a:p>
                    <a:p>
                      <a:pPr>
                        <a:buNone/>
                      </a:pPr>
                      <a:r>
                        <a:rPr lang="zh-CN" altLang="en-US" sz="700" b="0" dirty="0">
                          <a:solidFill>
                            <a:schemeClr val="tx1"/>
                          </a:solidFill>
                        </a:rPr>
                        <a:t>              image : 'https://sfault-avatar.b0.upaiyun.com/888/223/888223038-5646dbc28d530_huge256',</a:t>
                      </a:r>
                    </a:p>
                    <a:p>
                      <a:pPr>
                        <a:buNone/>
                      </a:pPr>
                      <a:r>
                        <a:rPr lang="zh-CN" altLang="en-US" sz="700" b="0" dirty="0">
                          <a:solidFill>
                            <a:schemeClr val="tx1"/>
                          </a:solidFill>
                        </a:rPr>
                        <a:t>              date : this.date,</a:t>
                      </a:r>
                    </a:p>
                    <a:p>
                      <a:pPr>
                        <a:buNone/>
                      </a:pPr>
                      <a:r>
                        <a:rPr lang="zh-CN" altLang="en-US" sz="700" b="0" dirty="0">
                          <a:solidFill>
                            <a:schemeClr val="tx1"/>
                          </a:solidFill>
                        </a:rPr>
                        <a:t>              totalTime : this.totalTime,</a:t>
                      </a:r>
                    </a:p>
                    <a:p>
                      <a:pPr>
                        <a:buNone/>
                      </a:pPr>
                      <a:r>
                        <a:rPr lang="zh-CN" altLang="en-US" sz="700" b="0" dirty="0">
                          <a:solidFill>
                            <a:schemeClr val="tx1"/>
                          </a:solidFill>
                        </a:rPr>
                        <a:t>              comment : this.comment</a:t>
                      </a:r>
                    </a:p>
                    <a:p>
                      <a:pPr>
                        <a:buNone/>
                      </a:pPr>
                      <a:r>
                        <a:rPr lang="zh-CN" altLang="en-US" sz="700" b="0" dirty="0">
                          <a:solidFill>
                            <a:schemeClr val="tx1"/>
                          </a:solidFill>
                        </a:rPr>
                        <a:t>            };</a:t>
                      </a:r>
                    </a:p>
                    <a:p>
                      <a:pPr>
                        <a:buNone/>
                      </a:pPr>
                      <a:r>
                        <a:rPr lang="zh-CN" altLang="en-US" sz="700" b="0" dirty="0">
                          <a:solidFill>
                            <a:schemeClr val="tx1"/>
                          </a:solidFill>
                        </a:rPr>
                        <a:t>            this.$store.dispatch('savePlan', plan)</a:t>
                      </a:r>
                    </a:p>
                    <a:p>
                      <a:pPr>
                        <a:buNone/>
                      </a:pPr>
                      <a:r>
                        <a:rPr lang="zh-CN" altLang="en-US" sz="700" b="0" dirty="0">
                          <a:solidFill>
                            <a:schemeClr val="tx1"/>
                          </a:solidFill>
                        </a:rPr>
                        <a:t>            this.$store.dispatch('addTotalTime', this.totalTime)</a:t>
                      </a:r>
                    </a:p>
                    <a:p>
                      <a:pPr>
                        <a:buNone/>
                      </a:pPr>
                      <a:r>
                        <a:rPr lang="zh-CN" altLang="en-US" sz="700" b="0" dirty="0">
                          <a:solidFill>
                            <a:schemeClr val="tx1"/>
                          </a:solidFill>
                        </a:rPr>
                        <a:t>            this.$router.go(-1)</a:t>
                      </a:r>
                    </a:p>
                    <a:p>
                      <a:pPr>
                        <a:buNone/>
                      </a:pPr>
                      <a:r>
                        <a:rPr lang="zh-CN" altLang="en-US" sz="700" b="0" dirty="0">
                          <a:solidFill>
                            <a:schemeClr val="tx1"/>
                          </a:solidFill>
                        </a:rPr>
                        <a:t>          }</a:t>
                      </a:r>
                    </a:p>
                    <a:p>
                      <a:pPr>
                        <a:buNone/>
                      </a:pPr>
                      <a:r>
                        <a:rPr lang="zh-CN" altLang="en-US" sz="700" b="0" dirty="0">
                          <a:solidFill>
                            <a:schemeClr val="tx1"/>
                          </a:solidFill>
                        </a:rPr>
                        <a:t>        }</a:t>
                      </a:r>
                    </a:p>
                    <a:p>
                      <a:pPr>
                        <a:buNone/>
                      </a:pPr>
                      <a:r>
                        <a:rPr lang="zh-CN" altLang="en-US" sz="700" b="0" dirty="0">
                          <a:solidFill>
                            <a:schemeClr val="tx1"/>
                          </a:solidFill>
                        </a:rPr>
                        <a:t>    }</a:t>
                      </a:r>
                    </a:p>
                    <a:p>
                      <a:pPr>
                        <a:buNone/>
                      </a:pPr>
                      <a:r>
                        <a:rPr lang="zh-CN" altLang="en-US" sz="700" b="0" dirty="0">
                          <a:solidFill>
                            <a:schemeClr val="tx1"/>
                          </a:solidFill>
                        </a:rPr>
                        <a:t>&lt;/script&gt;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5.8 </a:t>
            </a:r>
            <a:r>
              <a:rPr kumimoji="1" lang="zh-CN" altLang="en-US" dirty="0" smtClean="0"/>
              <a:t>子组件的路由配置</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95</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sz="1600"/>
              <a:t>LogTime属于我们TimeEntries组件的一个子路由，所以我们依旧需要配置下我们的路由，并且利用webpack让它懒加载，减少我们首屏加载的流量</a:t>
            </a:r>
            <a:r>
              <a:rPr lang="zh-CN" altLang="en-US" sz="1600"/>
              <a:t>：</a:t>
            </a:r>
          </a:p>
          <a:p>
            <a:pPr marL="0" indent="0">
              <a:buNone/>
            </a:pPr>
            <a:r>
              <a:rPr lang="zh-CN" altLang="en-US" sz="1600"/>
              <a:t>注意：</a:t>
            </a:r>
            <a:r>
              <a:rPr lang="en-US" altLang="zh-CN" sz="1600">
                <a:solidFill>
                  <a:srgbClr val="FF0000"/>
                </a:solidFill>
              </a:rPr>
              <a:t>//...</a:t>
            </a:r>
            <a:r>
              <a:rPr sz="1600"/>
              <a:t>表示的是上下</a:t>
            </a:r>
            <a:r>
              <a:rPr lang="zh-CN" sz="1600"/>
              <a:t>代码省略，而不是这个</a:t>
            </a:r>
            <a:r>
              <a:rPr lang="en-US" altLang="zh-CN" sz="1600"/>
              <a:t>main.js</a:t>
            </a:r>
            <a:r>
              <a:rPr lang="zh-CN" altLang="en-US" sz="1600"/>
              <a:t>就简化成这样了</a:t>
            </a:r>
          </a:p>
        </p:txBody>
      </p:sp>
      <p:graphicFrame>
        <p:nvGraphicFramePr>
          <p:cNvPr id="5" name="表格 4"/>
          <p:cNvGraphicFramePr/>
          <p:nvPr/>
        </p:nvGraphicFramePr>
        <p:xfrm>
          <a:off x="901065" y="2199005"/>
          <a:ext cx="6324600" cy="2707005"/>
        </p:xfrm>
        <a:graphic>
          <a:graphicData uri="http://schemas.openxmlformats.org/drawingml/2006/table">
            <a:tbl>
              <a:tblPr firstRow="1" bandRow="1">
                <a:tableStyleId>{5C22544A-7EE6-4342-B048-85BDC9FD1C3A}</a:tableStyleId>
              </a:tblPr>
              <a:tblGrid>
                <a:gridCol w="6324600"/>
              </a:tblGrid>
              <a:tr h="2707005">
                <a:tc>
                  <a:txBody>
                    <a:bodyPr/>
                    <a:lstStyle/>
                    <a:p>
                      <a:pPr>
                        <a:buNone/>
                      </a:pPr>
                      <a:r>
                        <a:rPr lang="zh-CN" altLang="en-US" sz="700" b="0">
                          <a:solidFill>
                            <a:schemeClr val="tx1"/>
                          </a:solidFill>
                        </a:rPr>
                        <a:t>// src/main.js</a:t>
                      </a:r>
                    </a:p>
                    <a:p>
                      <a:pPr>
                        <a:buNone/>
                      </a:pPr>
                      <a:endParaRPr lang="zh-CN" altLang="en-US" sz="700" b="0">
                        <a:solidFill>
                          <a:srgbClr val="FF0000"/>
                        </a:solidFill>
                      </a:endParaRPr>
                    </a:p>
                    <a:p>
                      <a:pPr>
                        <a:buNone/>
                      </a:pPr>
                      <a:r>
                        <a:rPr lang="zh-CN" altLang="en-US" sz="700" b="0">
                          <a:solidFill>
                            <a:srgbClr val="FF0000"/>
                          </a:solidFill>
                        </a:rPr>
                        <a:t>//...</a:t>
                      </a:r>
                    </a:p>
                    <a:p>
                      <a:pPr>
                        <a:buNone/>
                      </a:pPr>
                      <a:r>
                        <a:rPr lang="zh-CN" altLang="en-US" sz="700" b="0">
                          <a:solidFill>
                            <a:schemeClr val="tx1"/>
                          </a:solidFill>
                        </a:rPr>
                        <a:t>const routes = [{</a:t>
                      </a:r>
                    </a:p>
                    <a:p>
                      <a:pPr>
                        <a:buNone/>
                      </a:pPr>
                      <a:r>
                        <a:rPr lang="zh-CN" altLang="en-US" sz="700" b="0">
                          <a:solidFill>
                            <a:schemeClr val="tx1"/>
                          </a:solidFill>
                        </a:rPr>
                        <a:t>  path : '/',</a:t>
                      </a:r>
                    </a:p>
                    <a:p>
                      <a:pPr>
                        <a:buNone/>
                      </a:pPr>
                      <a:r>
                        <a:rPr lang="zh-CN" altLang="en-US" sz="700" b="0">
                          <a:solidFill>
                            <a:schemeClr val="tx1"/>
                          </a:solidFill>
                        </a:rPr>
                        <a:t>  component : Home</a:t>
                      </a:r>
                    </a:p>
                    <a:p>
                      <a:pPr>
                        <a:buNone/>
                      </a:pPr>
                      <a:r>
                        <a:rPr lang="zh-CN" altLang="en-US" sz="700" b="0">
                          <a:solidFill>
                            <a:schemeClr val="tx1"/>
                          </a:solidFill>
                        </a:rPr>
                        <a:t>},{</a:t>
                      </a:r>
                    </a:p>
                    <a:p>
                      <a:pPr>
                        <a:buNone/>
                      </a:pPr>
                      <a:r>
                        <a:rPr lang="zh-CN" altLang="en-US" sz="700" b="0">
                          <a:solidFill>
                            <a:schemeClr val="tx1"/>
                          </a:solidFill>
                        </a:rPr>
                        <a:t>  path : '/home',</a:t>
                      </a:r>
                    </a:p>
                    <a:p>
                      <a:pPr>
                        <a:buNone/>
                      </a:pPr>
                      <a:r>
                        <a:rPr lang="zh-CN" altLang="en-US" sz="700" b="0">
                          <a:solidFill>
                            <a:schemeClr val="tx1"/>
                          </a:solidFill>
                        </a:rPr>
                        <a:t>  component : Home</a:t>
                      </a:r>
                    </a:p>
                    <a:p>
                      <a:pPr>
                        <a:buNone/>
                      </a:pPr>
                      <a:r>
                        <a:rPr lang="zh-CN" altLang="en-US" sz="700" b="0">
                          <a:solidFill>
                            <a:schemeClr val="tx1"/>
                          </a:solidFill>
                        </a:rPr>
                        <a:t>},{</a:t>
                      </a:r>
                    </a:p>
                    <a:p>
                      <a:pPr>
                        <a:buNone/>
                      </a:pPr>
                      <a:r>
                        <a:rPr lang="zh-CN" altLang="en-US" sz="700" b="0">
                          <a:solidFill>
                            <a:schemeClr val="tx1"/>
                          </a:solidFill>
                        </a:rPr>
                        <a:t>  path : '/time-entries',</a:t>
                      </a:r>
                    </a:p>
                    <a:p>
                      <a:pPr>
                        <a:buNone/>
                      </a:pPr>
                      <a:r>
                        <a:rPr lang="zh-CN" altLang="en-US" sz="700" b="0">
                          <a:solidFill>
                            <a:schemeClr val="tx1"/>
                          </a:solidFill>
                        </a:rPr>
                        <a:t>  component : TimeEntries,</a:t>
                      </a:r>
                    </a:p>
                    <a:p>
                      <a:pPr>
                        <a:buNone/>
                      </a:pPr>
                      <a:r>
                        <a:rPr lang="zh-CN" altLang="en-US" sz="700" b="0">
                          <a:solidFill>
                            <a:schemeClr val="tx1"/>
                          </a:solidFill>
                        </a:rPr>
                        <a:t>  children : [{</a:t>
                      </a:r>
                    </a:p>
                    <a:p>
                      <a:pPr>
                        <a:buNone/>
                      </a:pPr>
                      <a:r>
                        <a:rPr lang="zh-CN" altLang="en-US" sz="700" b="0">
                          <a:solidFill>
                            <a:schemeClr val="tx1"/>
                          </a:solidFill>
                        </a:rPr>
                        <a:t>    path : 'log-time',</a:t>
                      </a:r>
                    </a:p>
                    <a:p>
                      <a:pPr>
                        <a:buNone/>
                      </a:pPr>
                      <a:r>
                        <a:rPr lang="zh-CN" altLang="en-US" sz="700" b="0">
                          <a:solidFill>
                            <a:schemeClr val="tx1"/>
                          </a:solidFill>
                        </a:rPr>
                        <a:t>    // 懒加载</a:t>
                      </a:r>
                    </a:p>
                    <a:p>
                      <a:pPr>
                        <a:buNone/>
                      </a:pPr>
                      <a:r>
                        <a:rPr lang="zh-CN" altLang="en-US" sz="700" b="0">
                          <a:solidFill>
                            <a:schemeClr val="tx1"/>
                          </a:solidFill>
                        </a:rPr>
                        <a:t>    component : resolve =&gt; require(['./components/LogTime.vue'],resolve),</a:t>
                      </a:r>
                    </a:p>
                    <a:p>
                      <a:pPr>
                        <a:buNone/>
                      </a:pPr>
                      <a:r>
                        <a:rPr lang="zh-CN" altLang="en-US" sz="700" b="0">
                          <a:solidFill>
                            <a:schemeClr val="tx1"/>
                          </a:solidFill>
                        </a:rPr>
                        <a:t>  }]</a:t>
                      </a:r>
                    </a:p>
                    <a:p>
                      <a:pPr>
                        <a:buNone/>
                      </a:pPr>
                      <a:r>
                        <a:rPr lang="zh-CN" altLang="en-US" sz="700" b="0">
                          <a:solidFill>
                            <a:schemeClr val="tx1"/>
                          </a:solidFill>
                        </a:rPr>
                        <a:t>}];</a:t>
                      </a:r>
                    </a:p>
                    <a:p>
                      <a:pPr>
                        <a:buNone/>
                      </a:pPr>
                      <a:endParaRPr lang="zh-CN" altLang="en-US" sz="700" b="0">
                        <a:solidFill>
                          <a:srgbClr val="FF0000"/>
                        </a:solidFill>
                      </a:endParaRPr>
                    </a:p>
                    <a:p>
                      <a:pPr>
                        <a:buNone/>
                      </a:pPr>
                      <a:r>
                        <a:rPr lang="zh-CN" altLang="en-US" sz="700" b="0">
                          <a:solidFill>
                            <a:srgbClr val="FF0000"/>
                          </a:solidFill>
                        </a:rPr>
                        <a: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t>9.</a:t>
            </a:r>
            <a:r>
              <a:rPr kumimoji="1" lang="en-US" dirty="0" smtClean="0"/>
              <a:t>6 </a:t>
            </a:r>
            <a:r>
              <a:rPr kumimoji="1" lang="zh-CN" altLang="en-US" dirty="0" smtClean="0"/>
              <a:t>数据共享</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96</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sz="1600"/>
              <a:t>我们的数据</a:t>
            </a:r>
            <a:r>
              <a:rPr lang="zh-CN" sz="1600"/>
              <a:t>在各个路由页面</a:t>
            </a:r>
            <a:r>
              <a:rPr sz="1600"/>
              <a:t>是共享的，所以我们需要把数据存在store里</a:t>
            </a:r>
          </a:p>
          <a:p>
            <a:pPr lvl="1"/>
            <a:r>
              <a:rPr sz="1420"/>
              <a:t>我们在src下创建个目录为store</a:t>
            </a:r>
            <a:endParaRPr lang="en-US" sz="1420"/>
          </a:p>
          <a:p>
            <a:pPr lvl="1"/>
            <a:r>
              <a:rPr sz="1420"/>
              <a:t>在store下分别创建4个js文件actions.js,index.js,mutation-types.js,mutations.js</a:t>
            </a:r>
          </a:p>
          <a:p>
            <a:pPr marL="0" indent="0">
              <a:buNone/>
            </a:pPr>
            <a:r>
              <a:rPr sz="1600"/>
              <a:t>这其实就是一个发布订阅的模式</a:t>
            </a:r>
            <a:r>
              <a:rPr lang="zh-CN" sz="1600"/>
              <a:t>：</a:t>
            </a:r>
          </a:p>
          <a:p>
            <a:r>
              <a:rPr sz="1600"/>
              <a:t>mutation-types 记录我们所有的事件名</a:t>
            </a:r>
          </a:p>
          <a:p>
            <a:r>
              <a:rPr sz="1600"/>
              <a:t>mutations 注册我们各种数据变化的方法</a:t>
            </a:r>
          </a:p>
          <a:p>
            <a:r>
              <a:rPr sz="1600"/>
              <a:t>actions 则可以编写异步的逻辑或者是一些逻辑，再去commit我们的事件</a:t>
            </a:r>
          </a:p>
          <a:p>
            <a:r>
              <a:rPr lang="zh-CN" sz="1600"/>
              <a:t>最后由</a:t>
            </a:r>
            <a:r>
              <a:rPr lang="en-US" altLang="zh-CN" sz="1600"/>
              <a:t>index</a:t>
            </a:r>
            <a:r>
              <a:rPr lang="zh-CN" altLang="en-US" sz="1600"/>
              <a:t>页面做整合封装</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sym typeface="+mn-ea"/>
              </a:rPr>
              <a:t>9.</a:t>
            </a:r>
            <a:r>
              <a:rPr kumimoji="1" lang="en-US" dirty="0" smtClean="0">
                <a:sym typeface="+mn-ea"/>
              </a:rPr>
              <a:t>7.1 </a:t>
            </a:r>
            <a:r>
              <a:rPr kumimoji="1" lang="en-US" altLang="zh-CN" dirty="0" smtClean="0">
                <a:sym typeface="+mn-ea"/>
              </a:rPr>
              <a:t>Vuex</a:t>
            </a:r>
            <a:r>
              <a:rPr kumimoji="1" lang="zh-CN" altLang="en-US" dirty="0" smtClean="0">
                <a:sym typeface="+mn-ea"/>
              </a:rPr>
              <a:t>数据通信</a:t>
            </a:r>
            <a:r>
              <a:rPr kumimoji="1" lang="en-US" altLang="zh-CN" dirty="0" smtClean="0">
                <a:sym typeface="+mn-ea"/>
              </a:rPr>
              <a:t>-mutation-types</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97</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sz="1600"/>
              <a:t>接着我们看mutation-types.js，既然想很明确了解数据，那就应该有什么样的操作看起</a:t>
            </a:r>
          </a:p>
          <a:p>
            <a:pPr marL="0" indent="0">
              <a:buNone/>
            </a:pPr>
            <a:endParaRPr sz="1600"/>
          </a:p>
          <a:p>
            <a:pPr marL="0" indent="0">
              <a:buNone/>
            </a:pPr>
            <a:endParaRPr sz="1600"/>
          </a:p>
          <a:p>
            <a:pPr marL="0" indent="0">
              <a:buNone/>
            </a:pPr>
            <a:endParaRPr sz="1600"/>
          </a:p>
          <a:p>
            <a:pPr marL="0" indent="0">
              <a:buNone/>
            </a:pPr>
            <a:r>
              <a:rPr sz="1600"/>
              <a:t>PS：在这有个技巧就是，在mutations里都是用大写下划线连接，而我们的actions里都用小写驼峰对应。</a:t>
            </a:r>
          </a:p>
        </p:txBody>
      </p:sp>
      <p:graphicFrame>
        <p:nvGraphicFramePr>
          <p:cNvPr id="5" name="表格 4"/>
          <p:cNvGraphicFramePr/>
          <p:nvPr/>
        </p:nvGraphicFramePr>
        <p:xfrm>
          <a:off x="702310" y="1309370"/>
          <a:ext cx="6418580" cy="1193800"/>
        </p:xfrm>
        <a:graphic>
          <a:graphicData uri="http://schemas.openxmlformats.org/drawingml/2006/table">
            <a:tbl>
              <a:tblPr firstRow="1" bandRow="1">
                <a:tableStyleId>{5C22544A-7EE6-4342-B048-85BDC9FD1C3A}</a:tableStyleId>
              </a:tblPr>
              <a:tblGrid>
                <a:gridCol w="6418580"/>
              </a:tblGrid>
              <a:tr h="1193800">
                <a:tc>
                  <a:txBody>
                    <a:bodyPr/>
                    <a:lstStyle/>
                    <a:p>
                      <a:pPr>
                        <a:buNone/>
                      </a:pPr>
                      <a:r>
                        <a:rPr lang="zh-CN" altLang="en-US" sz="700" b="0">
                          <a:solidFill>
                            <a:schemeClr val="tx1"/>
                          </a:solidFill>
                        </a:rPr>
                        <a:t>// src/store/mutation-types.js</a:t>
                      </a:r>
                    </a:p>
                    <a:p>
                      <a:pPr>
                        <a:buNone/>
                      </a:pPr>
                      <a:endParaRPr lang="zh-CN" altLang="en-US" sz="700" b="0">
                        <a:solidFill>
                          <a:schemeClr val="tx1"/>
                        </a:solidFill>
                      </a:endParaRPr>
                    </a:p>
                    <a:p>
                      <a:pPr>
                        <a:buNone/>
                      </a:pPr>
                      <a:r>
                        <a:rPr lang="zh-CN" altLang="en-US" sz="700" b="0">
                          <a:solidFill>
                            <a:schemeClr val="tx1"/>
                          </a:solidFill>
                        </a:rPr>
                        <a:t>// 增加总时间或者减少总时间</a:t>
                      </a:r>
                    </a:p>
                    <a:p>
                      <a:pPr>
                        <a:buNone/>
                      </a:pPr>
                      <a:r>
                        <a:rPr lang="zh-CN" altLang="en-US" sz="700" b="0">
                          <a:solidFill>
                            <a:schemeClr val="tx1"/>
                          </a:solidFill>
                        </a:rPr>
                        <a:t>export const ADD_TOTAL_TIME = 'ADD_TOTAL_TIME';</a:t>
                      </a:r>
                    </a:p>
                    <a:p>
                      <a:pPr>
                        <a:buNone/>
                      </a:pPr>
                      <a:r>
                        <a:rPr lang="zh-CN" altLang="en-US" sz="700" b="0">
                          <a:solidFill>
                            <a:schemeClr val="tx1"/>
                          </a:solidFill>
                        </a:rPr>
                        <a:t>export const DEC_TOTAL_TIME = 'DEC_TOTAL_TIME';</a:t>
                      </a:r>
                    </a:p>
                    <a:p>
                      <a:pPr>
                        <a:buNone/>
                      </a:pPr>
                      <a:endParaRPr lang="zh-CN" altLang="en-US" sz="700" b="0">
                        <a:solidFill>
                          <a:schemeClr val="tx1"/>
                        </a:solidFill>
                      </a:endParaRPr>
                    </a:p>
                    <a:p>
                      <a:pPr>
                        <a:buNone/>
                      </a:pPr>
                      <a:r>
                        <a:rPr lang="zh-CN" altLang="en-US" sz="700" b="0">
                          <a:solidFill>
                            <a:schemeClr val="tx1"/>
                          </a:solidFill>
                        </a:rPr>
                        <a:t>// 新增和删除一条计划</a:t>
                      </a:r>
                    </a:p>
                    <a:p>
                      <a:pPr>
                        <a:buNone/>
                      </a:pPr>
                      <a:r>
                        <a:rPr lang="zh-CN" altLang="en-US" sz="700" b="0">
                          <a:solidFill>
                            <a:schemeClr val="tx1"/>
                          </a:solidFill>
                        </a:rPr>
                        <a:t>export const SAVE_PLAN = 'SAVE_PLAN';</a:t>
                      </a:r>
                    </a:p>
                    <a:p>
                      <a:pPr>
                        <a:buNone/>
                      </a:pPr>
                      <a:r>
                        <a:rPr lang="zh-CN" altLang="en-US" sz="700" b="0">
                          <a:solidFill>
                            <a:schemeClr val="tx1"/>
                          </a:solidFill>
                        </a:rPr>
                        <a:t>export const DELETE_PLAN = 'DELETE_PLAN';</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sym typeface="+mn-ea"/>
              </a:rPr>
              <a:t>9.</a:t>
            </a:r>
            <a:r>
              <a:rPr kumimoji="1" lang="en-US" dirty="0" smtClean="0">
                <a:sym typeface="+mn-ea"/>
              </a:rPr>
              <a:t>7.2 </a:t>
            </a:r>
            <a:r>
              <a:rPr kumimoji="1" lang="en-US" altLang="zh-CN" dirty="0" smtClean="0">
                <a:sym typeface="+mn-ea"/>
              </a:rPr>
              <a:t>Vuex</a:t>
            </a:r>
            <a:r>
              <a:rPr kumimoji="1" lang="zh-CN" altLang="en-US" dirty="0" smtClean="0">
                <a:sym typeface="+mn-ea"/>
              </a:rPr>
              <a:t>数据通信</a:t>
            </a:r>
            <a:r>
              <a:rPr kumimoji="1" lang="en-US" altLang="zh-CN" dirty="0" smtClean="0">
                <a:sym typeface="+mn-ea"/>
              </a:rPr>
              <a:t>-mutations </a:t>
            </a:r>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98</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altLang="en-US" sz="1600"/>
              <a:t>接下来在</a:t>
            </a:r>
            <a:r>
              <a:rPr kumimoji="1" lang="en-US" altLang="zh-CN" sz="1600" dirty="0" smtClean="0">
                <a:sym typeface="+mn-ea"/>
              </a:rPr>
              <a:t>mutations</a:t>
            </a:r>
            <a:r>
              <a:rPr kumimoji="1" lang="zh-CN" altLang="en-US" sz="1600" dirty="0" smtClean="0">
                <a:sym typeface="+mn-ea"/>
              </a:rPr>
              <a:t>中</a:t>
            </a:r>
            <a:r>
              <a:rPr lang="zh-CN" altLang="en-US" sz="1600"/>
              <a:t>注册我们各种数据变化的方法</a:t>
            </a:r>
          </a:p>
        </p:txBody>
      </p:sp>
      <p:graphicFrame>
        <p:nvGraphicFramePr>
          <p:cNvPr id="5" name="表格 4"/>
          <p:cNvGraphicFramePr/>
          <p:nvPr/>
        </p:nvGraphicFramePr>
        <p:xfrm>
          <a:off x="890270" y="1306195"/>
          <a:ext cx="6418580" cy="2865120"/>
        </p:xfrm>
        <a:graphic>
          <a:graphicData uri="http://schemas.openxmlformats.org/drawingml/2006/table">
            <a:tbl>
              <a:tblPr firstRow="1" bandRow="1">
                <a:tableStyleId>{5C22544A-7EE6-4342-B048-85BDC9FD1C3A}</a:tableStyleId>
              </a:tblPr>
              <a:tblGrid>
                <a:gridCol w="6418580"/>
              </a:tblGrid>
              <a:tr h="2707005">
                <a:tc>
                  <a:txBody>
                    <a:bodyPr/>
                    <a:lstStyle/>
                    <a:p>
                      <a:pPr>
                        <a:buNone/>
                      </a:pPr>
                      <a:r>
                        <a:rPr lang="zh-CN" altLang="en-US" sz="700" b="0">
                          <a:solidFill>
                            <a:schemeClr val="tx1"/>
                          </a:solidFill>
                        </a:rPr>
                        <a:t>// src/store/mutations.js</a:t>
                      </a:r>
                    </a:p>
                    <a:p>
                      <a:pPr>
                        <a:buNone/>
                      </a:pPr>
                      <a:r>
                        <a:rPr lang="zh-CN" altLang="en-US" sz="700" b="0">
                          <a:solidFill>
                            <a:schemeClr val="tx1"/>
                          </a:solidFill>
                        </a:rPr>
                        <a:t>import * as types from './mutation-types'</a:t>
                      </a:r>
                    </a:p>
                    <a:p>
                      <a:pPr>
                        <a:buNone/>
                      </a:pPr>
                      <a:endParaRPr lang="zh-CN" altLang="en-US" sz="700" b="0">
                        <a:solidFill>
                          <a:schemeClr val="tx1"/>
                        </a:solidFill>
                      </a:endParaRPr>
                    </a:p>
                    <a:p>
                      <a:pPr>
                        <a:buNone/>
                      </a:pPr>
                      <a:r>
                        <a:rPr lang="zh-CN" altLang="en-US" sz="700" b="0">
                          <a:solidFill>
                            <a:schemeClr val="tx1"/>
                          </a:solidFill>
                        </a:rPr>
                        <a:t>export default {</a:t>
                      </a:r>
                    </a:p>
                    <a:p>
                      <a:pPr>
                        <a:buNone/>
                      </a:pPr>
                      <a:r>
                        <a:rPr lang="zh-CN" altLang="en-US" sz="700" b="0">
                          <a:solidFill>
                            <a:schemeClr val="tx1"/>
                          </a:solidFill>
                        </a:rPr>
                        <a:t>    // 增加总时间</a:t>
                      </a:r>
                    </a:p>
                    <a:p>
                      <a:pPr>
                        <a:buNone/>
                      </a:pPr>
                      <a:r>
                        <a:rPr lang="zh-CN" altLang="en-US" sz="700" b="0">
                          <a:solidFill>
                            <a:schemeClr val="tx1"/>
                          </a:solidFill>
                        </a:rPr>
                        <a:t>  [types.ADD_TOTAL_TIME] (state, time) {</a:t>
                      </a:r>
                    </a:p>
                    <a:p>
                      <a:pPr>
                        <a:buNone/>
                      </a:pPr>
                      <a:r>
                        <a:rPr lang="zh-CN" altLang="en-US" sz="700" b="0">
                          <a:solidFill>
                            <a:schemeClr val="tx1"/>
                          </a:solidFill>
                        </a:rPr>
                        <a:t>    state.totalTime = state.totalTime + time</a:t>
                      </a:r>
                    </a:p>
                    <a:p>
                      <a:pPr>
                        <a:buNone/>
                      </a:pPr>
                      <a:r>
                        <a:rPr lang="zh-CN" altLang="en-US" sz="700" b="0">
                          <a:solidFill>
                            <a:schemeClr val="tx1"/>
                          </a:solidFill>
                        </a:rPr>
                        <a:t>  },</a:t>
                      </a:r>
                    </a:p>
                    <a:p>
                      <a:pPr>
                        <a:buNone/>
                      </a:pPr>
                      <a:r>
                        <a:rPr lang="zh-CN" altLang="en-US" sz="700" b="0">
                          <a:solidFill>
                            <a:schemeClr val="tx1"/>
                          </a:solidFill>
                        </a:rPr>
                        <a:t>  // 减少总时间</a:t>
                      </a:r>
                    </a:p>
                    <a:p>
                      <a:pPr>
                        <a:buNone/>
                      </a:pPr>
                      <a:r>
                        <a:rPr lang="zh-CN" altLang="en-US" sz="700" b="0">
                          <a:solidFill>
                            <a:schemeClr val="tx1"/>
                          </a:solidFill>
                        </a:rPr>
                        <a:t>  [types.DEC_TOTAL_TIME] (state, time) {</a:t>
                      </a:r>
                    </a:p>
                    <a:p>
                      <a:pPr>
                        <a:buNone/>
                      </a:pPr>
                      <a:r>
                        <a:rPr lang="zh-CN" altLang="en-US" sz="700" b="0">
                          <a:solidFill>
                            <a:schemeClr val="tx1"/>
                          </a:solidFill>
                        </a:rPr>
                        <a:t>    state.totalTime = state.totalTime - time</a:t>
                      </a:r>
                    </a:p>
                    <a:p>
                      <a:pPr>
                        <a:buNone/>
                      </a:pPr>
                      <a:r>
                        <a:rPr lang="zh-CN" altLang="en-US" sz="700" b="0">
                          <a:solidFill>
                            <a:schemeClr val="tx1"/>
                          </a:solidFill>
                        </a:rPr>
                        <a:t>  },</a:t>
                      </a:r>
                    </a:p>
                    <a:p>
                      <a:pPr>
                        <a:buNone/>
                      </a:pPr>
                      <a:r>
                        <a:rPr lang="zh-CN" altLang="en-US" sz="700" b="0">
                          <a:solidFill>
                            <a:schemeClr val="tx1"/>
                          </a:solidFill>
                        </a:rPr>
                        <a:t>  // 新增计划</a:t>
                      </a:r>
                    </a:p>
                    <a:p>
                      <a:pPr>
                        <a:buNone/>
                      </a:pPr>
                      <a:r>
                        <a:rPr lang="zh-CN" altLang="en-US" sz="700" b="0">
                          <a:solidFill>
                            <a:schemeClr val="tx1"/>
                          </a:solidFill>
                        </a:rPr>
                        <a:t>  [types.SAVE_PLAN] (state, plan) {</a:t>
                      </a:r>
                    </a:p>
                    <a:p>
                      <a:pPr>
                        <a:buNone/>
                      </a:pPr>
                      <a:r>
                        <a:rPr lang="zh-CN" altLang="en-US" sz="700" b="0">
                          <a:solidFill>
                            <a:schemeClr val="tx1"/>
                          </a:solidFill>
                        </a:rPr>
                        <a:t>    // 设置默认值，未来我们可以做登入直接读取昵称和头像</a:t>
                      </a:r>
                    </a:p>
                    <a:p>
                      <a:pPr>
                        <a:buNone/>
                      </a:pPr>
                      <a:r>
                        <a:rPr lang="zh-CN" altLang="en-US" sz="700" b="0">
                          <a:solidFill>
                            <a:schemeClr val="tx1"/>
                          </a:solidFill>
                        </a:rPr>
                        <a:t>    const avatar = 'https://sfault-avatar.b0.upaiyun.com/147/223/147223148-573297d0913c5_huge256';</a:t>
                      </a:r>
                    </a:p>
                    <a:p>
                      <a:pPr>
                        <a:buNone/>
                      </a:pPr>
                      <a:r>
                        <a:rPr lang="zh-CN" altLang="en-US" sz="700" b="0">
                          <a:solidFill>
                            <a:schemeClr val="tx1"/>
                          </a:solidFill>
                        </a:rPr>
                        <a:t>    </a:t>
                      </a:r>
                    </a:p>
                    <a:p>
                      <a:pPr>
                        <a:buNone/>
                      </a:pPr>
                      <a:r>
                        <a:rPr lang="zh-CN" altLang="en-US" sz="700" b="0">
                          <a:solidFill>
                            <a:schemeClr val="tx1"/>
                          </a:solidFill>
                        </a:rPr>
                        <a:t>    state.list.push(</a:t>
                      </a:r>
                    </a:p>
                    <a:p>
                      <a:pPr>
                        <a:buNone/>
                      </a:pPr>
                      <a:r>
                        <a:rPr lang="zh-CN" altLang="en-US" sz="700" b="0">
                          <a:solidFill>
                            <a:schemeClr val="tx1"/>
                          </a:solidFill>
                        </a:rPr>
                        <a:t>      Object.assign({ name: '二哲', avatar: avatar }, plan)</a:t>
                      </a:r>
                    </a:p>
                    <a:p>
                      <a:pPr>
                        <a:buNone/>
                      </a:pPr>
                      <a:r>
                        <a:rPr lang="zh-CN" altLang="en-US" sz="700" b="0">
                          <a:solidFill>
                            <a:schemeClr val="tx1"/>
                          </a:solidFill>
                        </a:rPr>
                        <a:t>    )</a:t>
                      </a:r>
                    </a:p>
                    <a:p>
                      <a:pPr>
                        <a:buNone/>
                      </a:pPr>
                      <a:r>
                        <a:rPr lang="zh-CN" altLang="en-US" sz="700" b="0">
                          <a:solidFill>
                            <a:schemeClr val="tx1"/>
                          </a:solidFill>
                        </a:rPr>
                        <a:t>  },</a:t>
                      </a:r>
                    </a:p>
                    <a:p>
                      <a:pPr>
                        <a:buNone/>
                      </a:pPr>
                      <a:r>
                        <a:rPr lang="zh-CN" altLang="en-US" sz="700" b="0">
                          <a:solidFill>
                            <a:schemeClr val="tx1"/>
                          </a:solidFill>
                        </a:rPr>
                        <a:t>  // 删除某计划</a:t>
                      </a:r>
                    </a:p>
                    <a:p>
                      <a:pPr>
                        <a:buNone/>
                      </a:pPr>
                      <a:r>
                        <a:rPr lang="zh-CN" altLang="en-US" sz="700" b="0">
                          <a:solidFill>
                            <a:schemeClr val="tx1"/>
                          </a:solidFill>
                        </a:rPr>
                        <a:t>  [types.DELETE_PLAN] (state, idx) {</a:t>
                      </a:r>
                    </a:p>
                    <a:p>
                      <a:pPr>
                        <a:buNone/>
                      </a:pPr>
                      <a:r>
                        <a:rPr lang="zh-CN" altLang="en-US" sz="700" b="0">
                          <a:solidFill>
                            <a:schemeClr val="tx1"/>
                          </a:solidFill>
                        </a:rPr>
                        <a:t>    state.list.splice(idx, 1);</a:t>
                      </a:r>
                    </a:p>
                    <a:p>
                      <a:pPr>
                        <a:buNone/>
                      </a:pPr>
                      <a:r>
                        <a:rPr lang="zh-CN" altLang="en-US" sz="700" b="0">
                          <a:solidFill>
                            <a:schemeClr val="tx1"/>
                          </a:solidFill>
                        </a:rPr>
                        <a:t>  }</a:t>
                      </a:r>
                    </a:p>
                    <a:p>
                      <a:pPr>
                        <a:buNone/>
                      </a:pPr>
                      <a:r>
                        <a:rPr lang="zh-CN" altLang="en-US" sz="700" b="0">
                          <a:solidFill>
                            <a:schemeClr val="tx1"/>
                          </a:solidFill>
                        </a:rPr>
                        <a: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195486"/>
            <a:ext cx="7248525" cy="514350"/>
          </a:xfrm>
        </p:spPr>
        <p:txBody>
          <a:bodyPr/>
          <a:lstStyle/>
          <a:p>
            <a:r>
              <a:rPr kumimoji="1" lang="en-US" altLang="zh-CN" dirty="0" smtClean="0">
                <a:sym typeface="+mn-ea"/>
              </a:rPr>
              <a:t>9.</a:t>
            </a:r>
            <a:r>
              <a:rPr kumimoji="1" lang="en-US" dirty="0" smtClean="0">
                <a:sym typeface="+mn-ea"/>
              </a:rPr>
              <a:t>7.3 </a:t>
            </a:r>
            <a:r>
              <a:rPr kumimoji="1" lang="en-US" altLang="zh-CN" dirty="0" smtClean="0">
                <a:sym typeface="+mn-ea"/>
              </a:rPr>
              <a:t>Vuex</a:t>
            </a:r>
            <a:r>
              <a:rPr kumimoji="1" lang="zh-CN" altLang="en-US" dirty="0" smtClean="0">
                <a:sym typeface="+mn-ea"/>
              </a:rPr>
              <a:t>数据通信</a:t>
            </a:r>
            <a:r>
              <a:rPr kumimoji="1" lang="en-US" altLang="zh-CN" dirty="0" smtClean="0">
                <a:sym typeface="+mn-ea"/>
              </a:rPr>
              <a:t>-actions </a:t>
            </a:r>
            <a:endParaRPr kumimoji="1" lang="en-US" altLang="zh-CN" dirty="0" smtClean="0"/>
          </a:p>
        </p:txBody>
      </p:sp>
      <p:sp>
        <p:nvSpPr>
          <p:cNvPr id="4" name="幻灯片编号占位符 3"/>
          <p:cNvSpPr>
            <a:spLocks noGrp="1"/>
          </p:cNvSpPr>
          <p:nvPr>
            <p:ph type="sldNum" sz="quarter" idx="12"/>
          </p:nvPr>
        </p:nvSpPr>
        <p:spPr/>
        <p:txBody>
          <a:bodyPr/>
          <a:lstStyle/>
          <a:p>
            <a:fld id="{66BA2CA0-7482-E041-A3A2-16017A68AF1E}" type="slidenum">
              <a:rPr kumimoji="1" lang="zh-CN" altLang="en-US" smtClean="0"/>
              <a:t>99</a:t>
            </a:fld>
            <a:endParaRPr kumimoji="1" lang="zh-CN" altLang="en-US"/>
          </a:p>
        </p:txBody>
      </p:sp>
      <p:sp>
        <p:nvSpPr>
          <p:cNvPr id="7" name="内容占位符 2"/>
          <p:cNvSpPr>
            <a:spLocks noGrp="1" noChangeArrowheads="1"/>
          </p:cNvSpPr>
          <p:nvPr>
            <p:ph idx="4294967295"/>
          </p:nvPr>
        </p:nvSpPr>
        <p:spPr>
          <a:xfrm>
            <a:off x="539552" y="709837"/>
            <a:ext cx="8229600" cy="3662114"/>
          </a:xfrm>
        </p:spPr>
        <p:txBody>
          <a:bodyPr/>
          <a:lstStyle/>
          <a:p>
            <a:pPr marL="0" indent="0">
              <a:buNone/>
            </a:pPr>
            <a:r>
              <a:rPr lang="zh-CN" sz="1600"/>
              <a:t>最后结合</a:t>
            </a:r>
            <a:r>
              <a:rPr lang="en-US" altLang="zh-CN" sz="1600"/>
              <a:t>actions</a:t>
            </a:r>
            <a:r>
              <a:rPr lang="zh-CN" altLang="en-US" sz="1600"/>
              <a:t>来看：</a:t>
            </a:r>
          </a:p>
          <a:p>
            <a:pPr marL="0" indent="0">
              <a:buNone/>
            </a:pPr>
            <a:r>
              <a:rPr lang="zh-CN" altLang="en-US" sz="1600"/>
              <a:t>actions其实就是去触发事件和传入参数</a:t>
            </a:r>
          </a:p>
        </p:txBody>
      </p:sp>
      <p:graphicFrame>
        <p:nvGraphicFramePr>
          <p:cNvPr id="5" name="表格 4"/>
          <p:cNvGraphicFramePr/>
          <p:nvPr/>
        </p:nvGraphicFramePr>
        <p:xfrm>
          <a:off x="859155" y="1706245"/>
          <a:ext cx="6418580" cy="2810510"/>
        </p:xfrm>
        <a:graphic>
          <a:graphicData uri="http://schemas.openxmlformats.org/drawingml/2006/table">
            <a:tbl>
              <a:tblPr firstRow="1" bandRow="1">
                <a:tableStyleId>{5C22544A-7EE6-4342-B048-85BDC9FD1C3A}</a:tableStyleId>
              </a:tblPr>
              <a:tblGrid>
                <a:gridCol w="6418580"/>
              </a:tblGrid>
              <a:tr h="2810510">
                <a:tc>
                  <a:txBody>
                    <a:bodyPr/>
                    <a:lstStyle/>
                    <a:p>
                      <a:pPr>
                        <a:buNone/>
                      </a:pPr>
                      <a:r>
                        <a:rPr lang="zh-CN" altLang="en-US" sz="700" b="0">
                          <a:solidFill>
                            <a:schemeClr val="tx1"/>
                          </a:solidFill>
                        </a:rPr>
                        <a:t>// src/store/actions.js</a:t>
                      </a:r>
                    </a:p>
                    <a:p>
                      <a:pPr>
                        <a:buNone/>
                      </a:pPr>
                      <a:endParaRPr lang="zh-CN" altLang="en-US" sz="700" b="0">
                        <a:solidFill>
                          <a:schemeClr val="tx1"/>
                        </a:solidFill>
                      </a:endParaRPr>
                    </a:p>
                    <a:p>
                      <a:pPr>
                        <a:buNone/>
                      </a:pPr>
                      <a:r>
                        <a:rPr lang="zh-CN" altLang="en-US" sz="700" b="0">
                          <a:solidFill>
                            <a:schemeClr val="tx1"/>
                          </a:solidFill>
                        </a:rPr>
                        <a:t>import * as types from './mutation-types'</a:t>
                      </a:r>
                    </a:p>
                    <a:p>
                      <a:pPr>
                        <a:buNone/>
                      </a:pPr>
                      <a:endParaRPr lang="zh-CN" altLang="en-US" sz="700" b="0">
                        <a:solidFill>
                          <a:schemeClr val="tx1"/>
                        </a:solidFill>
                      </a:endParaRPr>
                    </a:p>
                    <a:p>
                      <a:pPr>
                        <a:buNone/>
                      </a:pPr>
                      <a:r>
                        <a:rPr lang="zh-CN" altLang="en-US" sz="700" b="0">
                          <a:solidFill>
                            <a:schemeClr val="tx1"/>
                          </a:solidFill>
                        </a:rPr>
                        <a:t>export default {</a:t>
                      </a:r>
                    </a:p>
                    <a:p>
                      <a:pPr>
                        <a:buNone/>
                      </a:pPr>
                      <a:r>
                        <a:rPr lang="zh-CN" altLang="en-US" sz="700" b="0">
                          <a:solidFill>
                            <a:schemeClr val="tx1"/>
                          </a:solidFill>
                        </a:rPr>
                        <a:t>  addTotalTime({ commit }, time) {</a:t>
                      </a:r>
                    </a:p>
                    <a:p>
                      <a:pPr>
                        <a:buNone/>
                      </a:pPr>
                      <a:r>
                        <a:rPr lang="zh-CN" altLang="en-US" sz="700" b="0">
                          <a:solidFill>
                            <a:schemeClr val="tx1"/>
                          </a:solidFill>
                        </a:rPr>
                        <a:t>    commit(types.ADD_TOTAL_TIME, time)</a:t>
                      </a:r>
                    </a:p>
                    <a:p>
                      <a:pPr>
                        <a:buNone/>
                      </a:pPr>
                      <a:r>
                        <a:rPr lang="zh-CN" altLang="en-US" sz="700" b="0">
                          <a:solidFill>
                            <a:schemeClr val="tx1"/>
                          </a:solidFill>
                        </a:rPr>
                        <a:t>  },</a:t>
                      </a:r>
                    </a:p>
                    <a:p>
                      <a:pPr>
                        <a:buNone/>
                      </a:pPr>
                      <a:r>
                        <a:rPr lang="zh-CN" altLang="en-US" sz="700" b="0">
                          <a:solidFill>
                            <a:schemeClr val="tx1"/>
                          </a:solidFill>
                        </a:rPr>
                        <a:t>  decTotalTime({ commit }, time) {</a:t>
                      </a:r>
                    </a:p>
                    <a:p>
                      <a:pPr>
                        <a:buNone/>
                      </a:pPr>
                      <a:r>
                        <a:rPr lang="zh-CN" altLang="en-US" sz="700" b="0">
                          <a:solidFill>
                            <a:schemeClr val="tx1"/>
                          </a:solidFill>
                        </a:rPr>
                        <a:t>    commit(types.DEC_TOTAL_TIME, time)</a:t>
                      </a:r>
                    </a:p>
                    <a:p>
                      <a:pPr>
                        <a:buNone/>
                      </a:pPr>
                      <a:r>
                        <a:rPr lang="zh-CN" altLang="en-US" sz="700" b="0">
                          <a:solidFill>
                            <a:schemeClr val="tx1"/>
                          </a:solidFill>
                        </a:rPr>
                        <a:t>  },</a:t>
                      </a:r>
                    </a:p>
                    <a:p>
                      <a:pPr>
                        <a:buNone/>
                      </a:pPr>
                      <a:r>
                        <a:rPr lang="zh-CN" altLang="en-US" sz="700" b="0">
                          <a:solidFill>
                            <a:schemeClr val="tx1"/>
                          </a:solidFill>
                        </a:rPr>
                        <a:t>  savePlan({ commit }, plan) {</a:t>
                      </a:r>
                    </a:p>
                    <a:p>
                      <a:pPr>
                        <a:buNone/>
                      </a:pPr>
                      <a:r>
                        <a:rPr lang="zh-CN" altLang="en-US" sz="700" b="0">
                          <a:solidFill>
                            <a:schemeClr val="tx1"/>
                          </a:solidFill>
                        </a:rPr>
                        <a:t>    commit(types.SAVE_PLAN, plan);</a:t>
                      </a:r>
                    </a:p>
                    <a:p>
                      <a:pPr>
                        <a:buNone/>
                      </a:pPr>
                      <a:r>
                        <a:rPr lang="zh-CN" altLang="en-US" sz="700" b="0">
                          <a:solidFill>
                            <a:schemeClr val="tx1"/>
                          </a:solidFill>
                        </a:rPr>
                        <a:t>  },</a:t>
                      </a:r>
                    </a:p>
                    <a:p>
                      <a:pPr>
                        <a:buNone/>
                      </a:pPr>
                      <a:r>
                        <a:rPr lang="zh-CN" altLang="en-US" sz="700" b="0">
                          <a:solidFill>
                            <a:schemeClr val="tx1"/>
                          </a:solidFill>
                        </a:rPr>
                        <a:t>  deletePlan({ commit }, plan) {</a:t>
                      </a:r>
                    </a:p>
                    <a:p>
                      <a:pPr>
                        <a:buNone/>
                      </a:pPr>
                      <a:r>
                        <a:rPr lang="zh-CN" altLang="en-US" sz="700" b="0">
                          <a:solidFill>
                            <a:schemeClr val="tx1"/>
                          </a:solidFill>
                        </a:rPr>
                        <a:t>    commit(types.DELETE_PLAN, plan)</a:t>
                      </a:r>
                    </a:p>
                    <a:p>
                      <a:pPr>
                        <a:buNone/>
                      </a:pPr>
                      <a:r>
                        <a:rPr lang="zh-CN" altLang="en-US" sz="700" b="0">
                          <a:solidFill>
                            <a:schemeClr val="tx1"/>
                          </a:solidFill>
                        </a:rPr>
                        <a:t>  }</a:t>
                      </a:r>
                    </a:p>
                    <a:p>
                      <a:pPr>
                        <a:buNone/>
                      </a:pPr>
                      <a:r>
                        <a:rPr lang="zh-CN" altLang="en-US" sz="700" b="0">
                          <a:solidFill>
                            <a:schemeClr val="tx1"/>
                          </a:solidFill>
                        </a:rPr>
                        <a:t>};</a:t>
                      </a:r>
                    </a:p>
                  </a:txBody>
                  <a:tcPr>
                    <a:solidFill>
                      <a:schemeClr val="bg1">
                        <a:lumMod val="95000"/>
                      </a:schemeClr>
                    </a:solidFill>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envivio_H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nvivo_2012">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gradFill rotWithShape="1">
          <a:gsLst>
            <a:gs pos="0">
              <a:srgbClr val="F2F2F2"/>
            </a:gs>
            <a:gs pos="100000">
              <a:srgbClr val="BFBFBF"/>
            </a:gs>
          </a:gsLst>
          <a:lin ang="19800000"/>
        </a:gradFill>
        <a:ln>
          <a:noFill/>
        </a:ln>
        <a:effectLst>
          <a:outerShdw blurRad="25400" dist="38100" dir="5400000" algn="tr" rotWithShape="0">
            <a:srgbClr val="0D0D0D">
              <a:alpha val="25000"/>
            </a:srgbClr>
          </a:outerShdw>
        </a:effectLst>
      </a:spPr>
      <a:bodyPr lIns="0" tIns="0" rIns="0" bIns="0" anchor="ctr"/>
      <a:lstStyle>
        <a:defPPr marL="182880" fontAlgn="auto">
          <a:spcBef>
            <a:spcPts val="0"/>
          </a:spcBef>
          <a:spcAft>
            <a:spcPts val="1500"/>
          </a:spcAft>
          <a:defRPr sz="1400" dirty="0">
            <a:solidFill>
              <a:srgbClr val="595B5A"/>
            </a:solidFill>
            <a:latin typeface="+mn-lt"/>
            <a:ea typeface="+mn-ea"/>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办公室">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Envivio corporate 2012</Template>
  <TotalTime>5</TotalTime>
  <Words>8111</Words>
  <Application>Microsoft Macintosh PowerPoint</Application>
  <PresentationFormat>全屏显示(16:9)</PresentationFormat>
  <Paragraphs>1498</Paragraphs>
  <Slides>102</Slides>
  <Notes>12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102</vt:i4>
      </vt:variant>
    </vt:vector>
  </HeadingPairs>
  <TitlesOfParts>
    <vt:vector size="111" baseType="lpstr">
      <vt:lpstr>Arial</vt:lpstr>
      <vt:lpstr>Calibri</vt:lpstr>
      <vt:lpstr>Lucida Grande</vt:lpstr>
      <vt:lpstr>MS PGothic</vt:lpstr>
      <vt:lpstr>Wingdings</vt:lpstr>
      <vt:lpstr>冬青黑体简体中文 W3</vt:lpstr>
      <vt:lpstr>宋体</vt:lpstr>
      <vt:lpstr>微软雅黑</vt:lpstr>
      <vt:lpstr>envivio_HD</vt:lpstr>
      <vt:lpstr>Vue高级特性</vt:lpstr>
      <vt:lpstr>目录</vt:lpstr>
      <vt:lpstr>1. 深入响应式原理</vt:lpstr>
      <vt:lpstr>1.1 如何追踪变化</vt:lpstr>
      <vt:lpstr>1.2 变化检测问题</vt:lpstr>
      <vt:lpstr>1.3 异步更新队列</vt:lpstr>
      <vt:lpstr>1.4 响应式原理的示例</vt:lpstr>
      <vt:lpstr>2. 过渡效果</vt:lpstr>
      <vt:lpstr>2.1 主要过渡效果依赖的工具</vt:lpstr>
      <vt:lpstr>2.2 单元素/组件的过渡</vt:lpstr>
      <vt:lpstr>2.3 单元素/组件的过渡的示例</vt:lpstr>
      <vt:lpstr>2.4 过渡组件的注意事项</vt:lpstr>
      <vt:lpstr>2.5 css动画过渡</vt:lpstr>
      <vt:lpstr>2.6 css动画过渡的示例</vt:lpstr>
      <vt:lpstr>2.7 自定义类名过渡</vt:lpstr>
      <vt:lpstr>2.8 自定义过渡的示例</vt:lpstr>
      <vt:lpstr>2.3 初始渲染的过渡</vt:lpstr>
      <vt:lpstr>2.4 多个组件的过渡</vt:lpstr>
      <vt:lpstr>2.5 多个组件的过渡的示例</vt:lpstr>
      <vt:lpstr>2.6 列表过渡</vt:lpstr>
      <vt:lpstr>2.7 列表进入和离开过渡的示例</vt:lpstr>
      <vt:lpstr>2.7 列表进入和离开过渡的示例</vt:lpstr>
      <vt:lpstr>2.8 列表位移过渡的示例</vt:lpstr>
      <vt:lpstr>2.9 列表渐进过渡的示例</vt:lpstr>
      <vt:lpstr>2.9 列表渐进过渡的示例</vt:lpstr>
      <vt:lpstr>3. 过渡状态</vt:lpstr>
      <vt:lpstr>3.1 过渡状态</vt:lpstr>
      <vt:lpstr>3.1 过渡状态</vt:lpstr>
      <vt:lpstr>3.1 过渡状态</vt:lpstr>
      <vt:lpstr>3.2 过渡状态的示例</vt:lpstr>
      <vt:lpstr>3.2 过渡状态的示例</vt:lpstr>
      <vt:lpstr>4. render函数</vt:lpstr>
      <vt:lpstr>4.1 render</vt:lpstr>
      <vt:lpstr>5. 自定义指令</vt:lpstr>
      <vt:lpstr>5.1 自定义指令</vt:lpstr>
      <vt:lpstr>5.1 自定义指令</vt:lpstr>
      <vt:lpstr>5.1 自定义指令</vt:lpstr>
      <vt:lpstr>5.1 自定义指令</vt:lpstr>
      <vt:lpstr>5.2 自定义指令示例</vt:lpstr>
      <vt:lpstr>6. 前置知识</vt:lpstr>
      <vt:lpstr>6.1 npm</vt:lpstr>
      <vt:lpstr>6.1.1 安装Node.js</vt:lpstr>
      <vt:lpstr>6.1.2 npm的使用场景及升级</vt:lpstr>
      <vt:lpstr>6.1.3 使用npm命令安装模块</vt:lpstr>
      <vt:lpstr>6.1.4 全局安装与本地安装</vt:lpstr>
      <vt:lpstr>6.1.5 Package.json</vt:lpstr>
      <vt:lpstr>6.1.6 Package.json属性说明</vt:lpstr>
      <vt:lpstr>6.1.7 升级、卸载模块</vt:lpstr>
      <vt:lpstr>6.2 webpack</vt:lpstr>
      <vt:lpstr>6.2.1 webpack工作方式</vt:lpstr>
      <vt:lpstr>6.2.2 webpack安装</vt:lpstr>
      <vt:lpstr>6.2.3 webpack运行</vt:lpstr>
      <vt:lpstr>6.2.4 webpack生成Source Maps</vt:lpstr>
      <vt:lpstr>6.2.5 webpack生成Source Maps</vt:lpstr>
      <vt:lpstr>6.2.4 webpack构建本地服务器</vt:lpstr>
      <vt:lpstr>6.2.5 Loaders</vt:lpstr>
      <vt:lpstr>6.2.6 Babel</vt:lpstr>
      <vt:lpstr>6.2.7 一切皆模块</vt:lpstr>
      <vt:lpstr>7. 单文件组件</vt:lpstr>
      <vt:lpstr>7.1 单文件组件介绍</vt:lpstr>
      <vt:lpstr>7.1 单文件组件介绍</vt:lpstr>
      <vt:lpstr>7.2 单文件组件</vt:lpstr>
      <vt:lpstr>7.3 使用vue-cli构建单文件组件应用</vt:lpstr>
      <vt:lpstr>7.3 使用Vue单文件组件</vt:lpstr>
      <vt:lpstr>7.4 Vue单文件组件示例代码</vt:lpstr>
      <vt:lpstr>8.路由</vt:lpstr>
      <vt:lpstr>8.1 官方路由</vt:lpstr>
      <vt:lpstr>8.2 安装</vt:lpstr>
      <vt:lpstr>8.3 基本使用</vt:lpstr>
      <vt:lpstr>8.3 基本使用</vt:lpstr>
      <vt:lpstr>8.3 基本使用</vt:lpstr>
      <vt:lpstr>8.4 重定向 redirect</vt:lpstr>
      <vt:lpstr>8.4 嵌套路由</vt:lpstr>
      <vt:lpstr>8.5 懒加载</vt:lpstr>
      <vt:lpstr>8.6 &lt;router-link&gt;</vt:lpstr>
      <vt:lpstr>8.7 路由信息对象</vt:lpstr>
      <vt:lpstr>9.综合实例</vt:lpstr>
      <vt:lpstr>9.1 前言</vt:lpstr>
      <vt:lpstr>9.2 demo预期</vt:lpstr>
      <vt:lpstr>9.3 安装</vt:lpstr>
      <vt:lpstr>9.3.1 使用vue-cli构建工程 </vt:lpstr>
      <vt:lpstr>9.3.2 安装依赖包</vt:lpstr>
      <vt:lpstr>9.4 初始化</vt:lpstr>
      <vt:lpstr>9.4 初始化</vt:lpstr>
      <vt:lpstr>9.5.1 创建组件-app结构</vt:lpstr>
      <vt:lpstr>9.5.2 创建组件-Home页搭建</vt:lpstr>
      <vt:lpstr>9.5.3 创建组件-侧边栏组件</vt:lpstr>
      <vt:lpstr>9.5.3 创建组件-侧边栏组件</vt:lpstr>
      <vt:lpstr>9.5.4 创建组件-计划列表组件Templete</vt:lpstr>
      <vt:lpstr>9.5.4 创建组件-计划列表组件Template</vt:lpstr>
      <vt:lpstr>9.5.5 创建组件-计划列表组件Script</vt:lpstr>
      <vt:lpstr>9.5.6 创建组件-计划列表组件Style</vt:lpstr>
      <vt:lpstr>9.5.7 创建组件-创建任务组件Template</vt:lpstr>
      <vt:lpstr>9.5.7 创建组件-创建任务组件Script</vt:lpstr>
      <vt:lpstr>9.5.8 子组件的路由配置</vt:lpstr>
      <vt:lpstr>9.6 数据共享</vt:lpstr>
      <vt:lpstr>9.7.1 Vuex数据通信-mutation-types</vt:lpstr>
      <vt:lpstr>9.7.2 Vuex数据通信-mutations </vt:lpstr>
      <vt:lpstr>9.7.3 Vuex数据通信-actions </vt:lpstr>
      <vt:lpstr>9.7.4 Vuex数据通信-index</vt:lpstr>
      <vt:lpstr>9.8 整合store</vt:lpstr>
      <vt:lpstr>9.9 开始体验下你自己的任务计划板吧！</vt:lpstr>
    </vt:vector>
  </TitlesOfParts>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4Caster G4 Customer Deck</dc:title>
  <dc:creator>cberson</dc:creator>
  <cp:lastModifiedBy>Microsoft Office 用户</cp:lastModifiedBy>
  <cp:revision>695</cp:revision>
  <dcterms:created xsi:type="dcterms:W3CDTF">2012-06-09T02:18:00Z</dcterms:created>
  <dcterms:modified xsi:type="dcterms:W3CDTF">2017-07-23T15:02:43Z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0x0101005FDCB26F7983C14C8229D6F6656449F6</vt:lpwstr>
  </property>
  <property fmtid="{D5CDD505-2E9C-101B-9397-08002B2CF9AE}" pid="3" name="_dlc_DocIdItemGuid">
    <vt:lpwstr>bcbcc4b4-3292-4cb9-8673-0f82d480d5a6</vt:lpwstr>
  </property>
  <property fmtid="{D5CDD505-2E9C-101B-9397-08002B2CF9AE}" pid="4" name="Order">
    <vt:r8>700</vt:r8>
  </property>
  <property fmtid="{D5CDD505-2E9C-101B-9397-08002B2CF9AE}" pid="5" name="KSOProductBuildVer">
    <vt:lpwstr>2052-10.1.0.6489</vt:lpwstr>
  </property>
</Properties>
</file>

<file path=docProps/thumbnail.jpeg>
</file>